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9"/>
  </p:notesMasterIdLst>
  <p:sldIdLst>
    <p:sldId id="274" r:id="rId2"/>
    <p:sldId id="310" r:id="rId3"/>
    <p:sldId id="281" r:id="rId4"/>
    <p:sldId id="308" r:id="rId5"/>
    <p:sldId id="257" r:id="rId6"/>
    <p:sldId id="299" r:id="rId7"/>
    <p:sldId id="298" r:id="rId8"/>
    <p:sldId id="297" r:id="rId9"/>
    <p:sldId id="293" r:id="rId10"/>
    <p:sldId id="294" r:id="rId11"/>
    <p:sldId id="300" r:id="rId12"/>
    <p:sldId id="295" r:id="rId13"/>
    <p:sldId id="301" r:id="rId14"/>
    <p:sldId id="313" r:id="rId15"/>
    <p:sldId id="314" r:id="rId16"/>
    <p:sldId id="302" r:id="rId17"/>
    <p:sldId id="304" r:id="rId18"/>
    <p:sldId id="303" r:id="rId19"/>
    <p:sldId id="306" r:id="rId20"/>
    <p:sldId id="307" r:id="rId21"/>
    <p:sldId id="290" r:id="rId22"/>
    <p:sldId id="287" r:id="rId23"/>
    <p:sldId id="288" r:id="rId24"/>
    <p:sldId id="289" r:id="rId25"/>
    <p:sldId id="305" r:id="rId26"/>
    <p:sldId id="285" r:id="rId27"/>
    <p:sldId id="28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00FF"/>
    <a:srgbClr val="FF0066"/>
    <a:srgbClr val="FF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36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1BDEBC-834D-4248-A607-B495E4AE0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3C22A-59AE-4A18-B693-A04676805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26DE4-328D-4CC4-B1B5-922E68D68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C7B85-ACFB-4F49-BB6F-23C1A83DE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4BD37-1C43-4C99-B393-B7DB52E8D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35E06-C3C9-472F-9365-0A38400E7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3D1BD-113C-45BA-8323-B687B9D0A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A43B5-6DC9-4E25-97F8-41546300C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7DB6A-8376-4CF8-9DCB-E3D053473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30AFF-5A95-44FF-A5DE-0237A0BB9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EF580-ECCD-4280-879C-FD017E7E9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C1752-F14E-4747-8673-7DA1D9FA1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187FB-820B-400B-A0E0-20E2C8A4B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73815-AB67-449C-879D-7E9C13769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978406-C21E-47C9-8909-28D6BBF8D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video.google.com/videoplay?docid=349383139546293463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tight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tightr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2095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696200" cy="2384425"/>
          </a:xfrm>
          <a:solidFill>
            <a:schemeClr val="accent2">
              <a:alpha val="39999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8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Balanced &amp; Unbalanced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734913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628775"/>
            <a:ext cx="6983413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0375" y="274638"/>
            <a:ext cx="8229600" cy="11430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Rockwell Extra Bold" pitchFamily="18" charset="0"/>
              </a:rPr>
              <a:t>Adding Forces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5181600"/>
            <a:ext cx="8229600" cy="1474788"/>
          </a:xfrm>
          <a:solidFill>
            <a:srgbClr val="FFFF00">
              <a:alpha val="89803"/>
            </a:srgbClr>
          </a:solidFill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FF0000"/>
                </a:solidFill>
              </a:rPr>
              <a:t>Two forces </a:t>
            </a:r>
            <a:r>
              <a:rPr lang="en-US" sz="2800" b="1" smtClean="0">
                <a:solidFill>
                  <a:srgbClr val="0000FF"/>
                </a:solidFill>
              </a:rPr>
              <a:t>can add together to produce a larger </a:t>
            </a:r>
            <a:r>
              <a:rPr lang="en-US" sz="2800" b="1" u="sng" smtClean="0">
                <a:solidFill>
                  <a:srgbClr val="FF0000"/>
                </a:solidFill>
              </a:rPr>
              <a:t>net force</a:t>
            </a:r>
            <a:r>
              <a:rPr lang="en-US" sz="2800" b="1" smtClean="0">
                <a:solidFill>
                  <a:srgbClr val="0000FF"/>
                </a:solidFill>
              </a:rPr>
              <a:t> than either original force.</a:t>
            </a:r>
          </a:p>
          <a:p>
            <a:pPr lvl="1" eaLnBrk="1" hangingPunct="1"/>
            <a:r>
              <a:rPr lang="en-US" sz="2400" b="1" u="sng" smtClean="0">
                <a:solidFill>
                  <a:srgbClr val="FF0000"/>
                </a:solidFill>
              </a:rPr>
              <a:t>Positive</a:t>
            </a:r>
            <a:r>
              <a:rPr lang="en-US" sz="2400" b="1" smtClean="0">
                <a:solidFill>
                  <a:srgbClr val="0000FF"/>
                </a:solidFill>
              </a:rPr>
              <a:t> Acceleration occurs (Speed up)</a:t>
            </a: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304800" y="1600200"/>
            <a:ext cx="1565275" cy="1033463"/>
          </a:xfrm>
          <a:prstGeom prst="rightArrow">
            <a:avLst>
              <a:gd name="adj1" fmla="val 50000"/>
              <a:gd name="adj2" fmla="val 3786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5 N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2819400" y="1600200"/>
            <a:ext cx="1423988" cy="1033463"/>
          </a:xfrm>
          <a:prstGeom prst="rightArrow">
            <a:avLst>
              <a:gd name="adj1" fmla="val 50000"/>
              <a:gd name="adj2" fmla="val 3444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5 N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2895600" y="1600200"/>
            <a:ext cx="2514600" cy="1033463"/>
          </a:xfrm>
          <a:prstGeom prst="rightArrow">
            <a:avLst>
              <a:gd name="adj1" fmla="val 50000"/>
              <a:gd name="adj2" fmla="val 6082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= 10 N</a:t>
            </a:r>
            <a:endParaRPr lang="en-US" sz="1200" b="1">
              <a:solidFill>
                <a:srgbClr val="000000"/>
              </a:solidFill>
            </a:endParaRPr>
          </a:p>
        </p:txBody>
      </p:sp>
      <p:pic>
        <p:nvPicPr>
          <p:cNvPr id="72712" name="MSBD30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BD19013_0000[1]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29047E-7 L 0.10608 0.002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1" fill="hold"/>
                                        <p:tgtEl>
                                          <p:spTgt spid="727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781"/>
                            </p:stCondLst>
                            <p:childTnLst>
                              <p:par>
                                <p:cTn id="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781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29047E-7 L 0.3875 0.0025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2"/>
                </p:tgtEl>
              </p:cMediaNode>
            </p:audio>
          </p:childTnLst>
        </p:cTn>
      </p:par>
    </p:tnLst>
    <p:bldLst>
      <p:bldP spid="72709" grpId="0" animBg="1"/>
      <p:bldP spid="72709" grpId="1" animBg="1"/>
      <p:bldP spid="72709" grpId="2" animBg="1"/>
      <p:bldP spid="72710" grpId="0" animBg="1"/>
      <p:bldP spid="72710" grpId="1" animBg="1"/>
      <p:bldP spid="72711" grpId="0" animBg="1"/>
      <p:bldP spid="727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  <a:t>Unbalanced Forces</a:t>
            </a:r>
            <a:b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</a:br>
            <a: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  <a:t>Causes Acceleration</a:t>
            </a:r>
          </a:p>
        </p:txBody>
      </p:sp>
      <p:pic>
        <p:nvPicPr>
          <p:cNvPr id="12291" name="Picture 3" descr="275827017_52c09be0e6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4424363"/>
            <a:ext cx="3027362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5088" y="153193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Adding Forces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633413" y="2120900"/>
            <a:ext cx="1778000" cy="846138"/>
          </a:xfrm>
          <a:prstGeom prst="rightArrow">
            <a:avLst>
              <a:gd name="adj1" fmla="val 50000"/>
              <a:gd name="adj2" fmla="val 525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5 N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2408238" y="1941513"/>
            <a:ext cx="3368675" cy="21304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</a:t>
            </a: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635000" y="3113088"/>
            <a:ext cx="1778000" cy="846137"/>
          </a:xfrm>
          <a:prstGeom prst="rightArrow">
            <a:avLst>
              <a:gd name="adj1" fmla="val 50000"/>
              <a:gd name="adj2" fmla="val 525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5 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221163" y="5211763"/>
            <a:ext cx="4610100" cy="6508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Notice that all the forces are pointed in the same direction.  Hence they add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16 0 " pathEditMode="relative" ptsTypes="AA">
                                      <p:cBhvr>
                                        <p:cTn id="6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16 0 " pathEditMode="relative" ptsTypes="AA">
                                      <p:cBhvr>
                                        <p:cTn id="8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16 0 " pathEditMode="relative" ptsTypes="AA">
                                      <p:cBhvr>
                                        <p:cTn id="10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  <p:bldP spid="788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Pj04305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713" y="0"/>
            <a:ext cx="75596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Rockwell Extra Bold" pitchFamily="18" charset="0"/>
              </a:rPr>
              <a:t>Subtracting Forces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5229225"/>
            <a:ext cx="8229600" cy="1473200"/>
          </a:xfrm>
          <a:solidFill>
            <a:srgbClr val="0080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bg1"/>
                </a:solidFill>
              </a:rPr>
              <a:t>Two forces can </a:t>
            </a:r>
            <a:r>
              <a:rPr lang="en-US" sz="2800" b="1" u="sng" smtClean="0">
                <a:solidFill>
                  <a:srgbClr val="FF0000"/>
                </a:solidFill>
              </a:rPr>
              <a:t>subtract</a:t>
            </a:r>
            <a:r>
              <a:rPr lang="en-US" sz="2800" b="1" smtClean="0">
                <a:solidFill>
                  <a:schemeClr val="bg1"/>
                </a:solidFill>
              </a:rPr>
              <a:t> to produce a net force in the direction of the larger force.</a:t>
            </a:r>
          </a:p>
          <a:p>
            <a:pPr lvl="1" eaLnBrk="1" hangingPunct="1"/>
            <a:r>
              <a:rPr lang="en-US" sz="2400" b="1" u="sng" smtClean="0">
                <a:solidFill>
                  <a:srgbClr val="FF0000"/>
                </a:solidFill>
              </a:rPr>
              <a:t>Negative</a:t>
            </a:r>
            <a:r>
              <a:rPr lang="en-US" sz="2400" b="1" smtClean="0">
                <a:solidFill>
                  <a:schemeClr val="bg1"/>
                </a:solidFill>
              </a:rPr>
              <a:t> Acceleration occurs (Slow Down)</a:t>
            </a: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-1473200" y="3429000"/>
            <a:ext cx="2946400" cy="1393825"/>
          </a:xfrm>
          <a:prstGeom prst="rightArrow">
            <a:avLst>
              <a:gd name="adj1" fmla="val 50000"/>
              <a:gd name="adj2" fmla="val 5284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              10 N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 flipH="1">
            <a:off x="4648200" y="3429000"/>
            <a:ext cx="1566863" cy="1316038"/>
          </a:xfrm>
          <a:prstGeom prst="rightArrow">
            <a:avLst>
              <a:gd name="adj1" fmla="val 50000"/>
              <a:gd name="adj2" fmla="val 2976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5 N</a:t>
            </a:r>
          </a:p>
        </p:txBody>
      </p:sp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3810000" y="3429000"/>
            <a:ext cx="1676400" cy="1317625"/>
          </a:xfrm>
          <a:prstGeom prst="rightArrow">
            <a:avLst>
              <a:gd name="adj1" fmla="val 50000"/>
              <a:gd name="adj2" fmla="val 3180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= 5 N</a:t>
            </a:r>
          </a:p>
        </p:txBody>
      </p:sp>
      <p:pic>
        <p:nvPicPr>
          <p:cNvPr id="73736" name="MSBD30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BD19011_0000[1]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4616E-6 L -0.11059 0.0041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3" fill="hold"/>
                                        <p:tgtEl>
                                          <p:spTgt spid="737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13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913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36"/>
                </p:tgtEl>
              </p:cMediaNode>
            </p:audio>
          </p:childTnLst>
        </p:cTn>
      </p:par>
    </p:tnLst>
    <p:bldLst>
      <p:bldP spid="73733" grpId="0" animBg="1"/>
      <p:bldP spid="73733" grpId="1" animBg="1"/>
      <p:bldP spid="73733" grpId="2" animBg="1"/>
      <p:bldP spid="73734" grpId="0" animBg="1"/>
      <p:bldP spid="73734" grpId="1" animBg="1"/>
      <p:bldP spid="73734" grpId="2" animBg="1"/>
      <p:bldP spid="73735" grpId="0" animBg="1"/>
      <p:bldP spid="737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  <a:t>Unbalanced Forces</a:t>
            </a:r>
            <a:b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</a:br>
            <a: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  <a:t>Causes Acceleration</a:t>
            </a:r>
          </a:p>
        </p:txBody>
      </p:sp>
      <p:pic>
        <p:nvPicPr>
          <p:cNvPr id="14339" name="Picture 3" descr="Forces_UnBoppD_sx6424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4638" y="3827463"/>
            <a:ext cx="23479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1163" y="152400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Subtracting Forces</a:t>
            </a: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857250" y="2120900"/>
            <a:ext cx="1778000" cy="846138"/>
          </a:xfrm>
          <a:prstGeom prst="rightArrow">
            <a:avLst>
              <a:gd name="adj1" fmla="val 50000"/>
              <a:gd name="adj2" fmla="val 525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5 N</a:t>
            </a: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 flipH="1">
            <a:off x="5986463" y="2571750"/>
            <a:ext cx="1727200" cy="846138"/>
          </a:xfrm>
          <a:prstGeom prst="rightArrow">
            <a:avLst>
              <a:gd name="adj1" fmla="val 50000"/>
              <a:gd name="adj2" fmla="val 5103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5 N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2632075" y="1941513"/>
            <a:ext cx="3368675" cy="21304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</a:t>
            </a:r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858838" y="3113088"/>
            <a:ext cx="1778000" cy="846137"/>
          </a:xfrm>
          <a:prstGeom prst="rightArrow">
            <a:avLst>
              <a:gd name="adj1" fmla="val 50000"/>
              <a:gd name="adj2" fmla="val 525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5 N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00063" y="4725988"/>
            <a:ext cx="4897437" cy="12001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Notice that all the forces are unequal and pointed in the opposite direction.  Hence they are unbalanced and in opposition to each other – or one partially cancels the 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163 0 " pathEditMode="relative" ptsTypes="AA">
                                      <p:cBhvr>
                                        <p:cTn id="6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163 0 " pathEditMode="relative" ptsTypes="AA">
                                      <p:cBhvr>
                                        <p:cTn id="8" dur="3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163 0 " pathEditMode="relative" ptsTypes="AA">
                                      <p:cBhvr>
                                        <p:cTn id="10" dur="3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163 0 " pathEditMode="relative" ptsTypes="AA">
                                      <p:cBhvr>
                                        <p:cTn id="12" dur="3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  <p:bldP spid="79878" grpId="0" animBg="1"/>
      <p:bldP spid="79879" grpId="0" animBg="1"/>
      <p:bldP spid="798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Balanced Forces</a:t>
            </a:r>
          </a:p>
        </p:txBody>
      </p:sp>
      <p:graphicFrame>
        <p:nvGraphicFramePr>
          <p:cNvPr id="99359" name="Group 3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226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Balanced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Push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i.e. Pushing a Car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 Acceleration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Balanced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Pull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i.e. Tug-o-war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 Acceleration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7" name="Rectangle 21"/>
          <p:cNvSpPr>
            <a:spLocks noChangeArrowheads="1"/>
          </p:cNvSpPr>
          <p:nvPr/>
        </p:nvSpPr>
        <p:spPr bwMode="auto">
          <a:xfrm>
            <a:off x="1409700" y="2374900"/>
            <a:ext cx="787400" cy="63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22"/>
          <p:cNvSpPr>
            <a:spLocks noChangeShapeType="1"/>
          </p:cNvSpPr>
          <p:nvPr/>
        </p:nvSpPr>
        <p:spPr bwMode="auto">
          <a:xfrm>
            <a:off x="1041400" y="26797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23"/>
          <p:cNvSpPr>
            <a:spLocks noChangeShapeType="1"/>
          </p:cNvSpPr>
          <p:nvPr/>
        </p:nvSpPr>
        <p:spPr bwMode="auto">
          <a:xfrm>
            <a:off x="2032000" y="26797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Text Box 24"/>
          <p:cNvSpPr txBox="1">
            <a:spLocks noChangeArrowheads="1"/>
          </p:cNvSpPr>
          <p:nvPr/>
        </p:nvSpPr>
        <p:spPr bwMode="auto">
          <a:xfrm>
            <a:off x="2628900" y="25019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</a:rPr>
              <a:t>10N</a:t>
            </a:r>
          </a:p>
        </p:txBody>
      </p:sp>
      <p:sp>
        <p:nvSpPr>
          <p:cNvPr id="15381" name="Text Box 25"/>
          <p:cNvSpPr txBox="1">
            <a:spLocks noChangeArrowheads="1"/>
          </p:cNvSpPr>
          <p:nvPr/>
        </p:nvSpPr>
        <p:spPr bwMode="auto">
          <a:xfrm>
            <a:off x="431800" y="25019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</a:rPr>
              <a:t>10N</a:t>
            </a:r>
          </a:p>
        </p:txBody>
      </p:sp>
      <p:sp>
        <p:nvSpPr>
          <p:cNvPr id="15382" name="Rectangle 26"/>
          <p:cNvSpPr>
            <a:spLocks noChangeArrowheads="1"/>
          </p:cNvSpPr>
          <p:nvPr/>
        </p:nvSpPr>
        <p:spPr bwMode="auto">
          <a:xfrm>
            <a:off x="1397000" y="4635500"/>
            <a:ext cx="787400" cy="63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Line 27"/>
          <p:cNvSpPr>
            <a:spLocks noChangeShapeType="1"/>
          </p:cNvSpPr>
          <p:nvPr/>
        </p:nvSpPr>
        <p:spPr bwMode="auto">
          <a:xfrm>
            <a:off x="2082800" y="49403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Line 28"/>
          <p:cNvSpPr>
            <a:spLocks noChangeShapeType="1"/>
          </p:cNvSpPr>
          <p:nvPr/>
        </p:nvSpPr>
        <p:spPr bwMode="auto">
          <a:xfrm>
            <a:off x="990600" y="49530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Text Box 29"/>
          <p:cNvSpPr txBox="1">
            <a:spLocks noChangeArrowheads="1"/>
          </p:cNvSpPr>
          <p:nvPr/>
        </p:nvSpPr>
        <p:spPr bwMode="auto">
          <a:xfrm>
            <a:off x="2616200" y="47625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</a:rPr>
              <a:t>10N</a:t>
            </a:r>
          </a:p>
        </p:txBody>
      </p:sp>
      <p:sp>
        <p:nvSpPr>
          <p:cNvPr id="15386" name="Text Box 30"/>
          <p:cNvSpPr txBox="1">
            <a:spLocks noChangeArrowheads="1"/>
          </p:cNvSpPr>
          <p:nvPr/>
        </p:nvSpPr>
        <p:spPr bwMode="auto">
          <a:xfrm>
            <a:off x="419100" y="47625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</a:rPr>
              <a:t>10N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Un-Balanced Forces</a:t>
            </a:r>
          </a:p>
        </p:txBody>
      </p:sp>
      <p:graphicFrame>
        <p:nvGraphicFramePr>
          <p:cNvPr id="102403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2263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Additive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Un-Balanced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Same Direction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Faster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Acceleration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Subtractive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Un-Balanced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Opposite Direction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Slower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Acceleration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1409700" y="2374900"/>
            <a:ext cx="787400" cy="63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1041400" y="25527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Text Box 21"/>
          <p:cNvSpPr txBox="1">
            <a:spLocks noChangeArrowheads="1"/>
          </p:cNvSpPr>
          <p:nvPr/>
        </p:nvSpPr>
        <p:spPr bwMode="auto">
          <a:xfrm>
            <a:off x="431800" y="23749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</a:rPr>
              <a:t>10N</a:t>
            </a:r>
          </a:p>
        </p:txBody>
      </p:sp>
      <p:sp>
        <p:nvSpPr>
          <p:cNvPr id="16404" name="Rectangle 22"/>
          <p:cNvSpPr>
            <a:spLocks noChangeArrowheads="1"/>
          </p:cNvSpPr>
          <p:nvPr/>
        </p:nvSpPr>
        <p:spPr bwMode="auto">
          <a:xfrm>
            <a:off x="1397000" y="4635500"/>
            <a:ext cx="787400" cy="63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Line 28"/>
          <p:cNvSpPr>
            <a:spLocks noChangeShapeType="1"/>
          </p:cNvSpPr>
          <p:nvPr/>
        </p:nvSpPr>
        <p:spPr bwMode="auto">
          <a:xfrm>
            <a:off x="1041400" y="28321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Text Box 29"/>
          <p:cNvSpPr txBox="1">
            <a:spLocks noChangeArrowheads="1"/>
          </p:cNvSpPr>
          <p:nvPr/>
        </p:nvSpPr>
        <p:spPr bwMode="auto">
          <a:xfrm>
            <a:off x="431800" y="26543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</a:rPr>
              <a:t>10N</a:t>
            </a:r>
          </a:p>
        </p:txBody>
      </p:sp>
      <p:sp>
        <p:nvSpPr>
          <p:cNvPr id="16407" name="Line 30"/>
          <p:cNvSpPr>
            <a:spLocks noChangeShapeType="1"/>
          </p:cNvSpPr>
          <p:nvPr/>
        </p:nvSpPr>
        <p:spPr bwMode="auto">
          <a:xfrm>
            <a:off x="1028700" y="48133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8" name="Text Box 31"/>
          <p:cNvSpPr txBox="1">
            <a:spLocks noChangeArrowheads="1"/>
          </p:cNvSpPr>
          <p:nvPr/>
        </p:nvSpPr>
        <p:spPr bwMode="auto">
          <a:xfrm>
            <a:off x="419100" y="46355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</a:rPr>
              <a:t>10N</a:t>
            </a:r>
          </a:p>
        </p:txBody>
      </p:sp>
      <p:sp>
        <p:nvSpPr>
          <p:cNvPr id="16409" name="Line 32"/>
          <p:cNvSpPr>
            <a:spLocks noChangeShapeType="1"/>
          </p:cNvSpPr>
          <p:nvPr/>
        </p:nvSpPr>
        <p:spPr bwMode="auto">
          <a:xfrm>
            <a:off x="1028700" y="50927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Text Box 33"/>
          <p:cNvSpPr txBox="1">
            <a:spLocks noChangeArrowheads="1"/>
          </p:cNvSpPr>
          <p:nvPr/>
        </p:nvSpPr>
        <p:spPr bwMode="auto">
          <a:xfrm>
            <a:off x="419100" y="49149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</a:rPr>
              <a:t>10N</a:t>
            </a:r>
          </a:p>
        </p:txBody>
      </p:sp>
      <p:sp>
        <p:nvSpPr>
          <p:cNvPr id="16411" name="Line 19"/>
          <p:cNvSpPr>
            <a:spLocks noChangeShapeType="1"/>
          </p:cNvSpPr>
          <p:nvPr/>
        </p:nvSpPr>
        <p:spPr bwMode="auto">
          <a:xfrm>
            <a:off x="2032000" y="49530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Text Box 20"/>
          <p:cNvSpPr txBox="1">
            <a:spLocks noChangeArrowheads="1"/>
          </p:cNvSpPr>
          <p:nvPr/>
        </p:nvSpPr>
        <p:spPr bwMode="auto">
          <a:xfrm>
            <a:off x="2628900" y="4775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</a:rPr>
              <a:t>10N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arachute%20springen%20vliegtu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300"/>
            <a:ext cx="914400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60375" y="274638"/>
            <a:ext cx="8229600" cy="11430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Rockwell Extra Bold" pitchFamily="18" charset="0"/>
              </a:rPr>
              <a:t>Balance between </a:t>
            </a:r>
            <a:br>
              <a:rPr lang="en-US" smtClean="0">
                <a:solidFill>
                  <a:schemeClr val="bg1"/>
                </a:solidFill>
                <a:latin typeface="Rockwell Extra Bold" pitchFamily="18" charset="0"/>
              </a:rPr>
            </a:br>
            <a:r>
              <a:rPr lang="en-US" smtClean="0">
                <a:solidFill>
                  <a:schemeClr val="bg1"/>
                </a:solidFill>
                <a:latin typeface="Rockwell Extra Bold" pitchFamily="18" charset="0"/>
              </a:rPr>
              <a:t>Gravity and Friction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0" y="5359400"/>
            <a:ext cx="4660900" cy="9159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Tahoma" pitchFamily="34" charset="0"/>
              </a:rPr>
              <a:t>The skydiver is colliding with the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Tahoma" pitchFamily="34" charset="0"/>
              </a:rPr>
              <a:t>molecules of gas in the air! 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Tahoma" pitchFamily="34" charset="0"/>
              </a:rPr>
              <a:t>Which slows down the fall of the skydiver!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038600" y="1981200"/>
            <a:ext cx="4740275" cy="915988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Tahoma" pitchFamily="34" charset="0"/>
              </a:rPr>
              <a:t>Q: If the friction of the air and the pull of gravity were in perfect balance, what 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Tahoma" pitchFamily="34" charset="0"/>
              </a:rPr>
              <a:t>would the skydiver be doing?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191000" y="4343400"/>
            <a:ext cx="4740275" cy="915988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Tahoma" pitchFamily="34" charset="0"/>
              </a:rPr>
              <a:t>A: The skydiver would be going a constant velocity (moving with no acceleration) down towards the ground until it hit the ground.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4" grpId="0" animBg="1"/>
      <p:bldP spid="839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9"/>
          <p:cNvSpPr>
            <a:spLocks noChangeArrowheads="1"/>
          </p:cNvSpPr>
          <p:nvPr/>
        </p:nvSpPr>
        <p:spPr bwMode="auto">
          <a:xfrm>
            <a:off x="1752600" y="406400"/>
            <a:ext cx="1384300" cy="32385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5" name="Rectangle 40"/>
          <p:cNvSpPr>
            <a:spLocks noChangeArrowheads="1"/>
          </p:cNvSpPr>
          <p:nvPr/>
        </p:nvSpPr>
        <p:spPr bwMode="auto">
          <a:xfrm>
            <a:off x="1752600" y="3035300"/>
            <a:ext cx="1384300" cy="3822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Oval 23"/>
          <p:cNvSpPr>
            <a:spLocks noChangeArrowheads="1"/>
          </p:cNvSpPr>
          <p:nvPr/>
        </p:nvSpPr>
        <p:spPr bwMode="auto">
          <a:xfrm>
            <a:off x="190500" y="3311525"/>
            <a:ext cx="2252663" cy="22526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0" name="Freeform 24"/>
          <p:cNvSpPr>
            <a:spLocks/>
          </p:cNvSpPr>
          <p:nvPr/>
        </p:nvSpPr>
        <p:spPr bwMode="auto">
          <a:xfrm>
            <a:off x="676275" y="3522663"/>
            <a:ext cx="1301750" cy="1666875"/>
          </a:xfrm>
          <a:custGeom>
            <a:avLst/>
            <a:gdLst>
              <a:gd name="T0" fmla="*/ 0 w 820"/>
              <a:gd name="T1" fmla="*/ 0 h 1050"/>
              <a:gd name="T2" fmla="*/ 2147483647 w 820"/>
              <a:gd name="T3" fmla="*/ 2147483647 h 1050"/>
              <a:gd name="T4" fmla="*/ 0 60000 65536"/>
              <a:gd name="T5" fmla="*/ 0 60000 65536"/>
              <a:gd name="T6" fmla="*/ 0 w 820"/>
              <a:gd name="T7" fmla="*/ 0 h 1050"/>
              <a:gd name="T8" fmla="*/ 820 w 820"/>
              <a:gd name="T9" fmla="*/ 1050 h 10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0" h="1050">
                <a:moveTo>
                  <a:pt x="0" y="0"/>
                </a:moveTo>
                <a:lnTo>
                  <a:pt x="820" y="105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Freeform 31"/>
          <p:cNvSpPr>
            <a:spLocks/>
          </p:cNvSpPr>
          <p:nvPr/>
        </p:nvSpPr>
        <p:spPr bwMode="auto">
          <a:xfrm>
            <a:off x="238125" y="4414838"/>
            <a:ext cx="2060575" cy="1155700"/>
          </a:xfrm>
          <a:custGeom>
            <a:avLst/>
            <a:gdLst>
              <a:gd name="T0" fmla="*/ 0 w 1298"/>
              <a:gd name="T1" fmla="*/ 2147483647 h 728"/>
              <a:gd name="T2" fmla="*/ 2147483647 w 1298"/>
              <a:gd name="T3" fmla="*/ 2147483647 h 728"/>
              <a:gd name="T4" fmla="*/ 2147483647 w 1298"/>
              <a:gd name="T5" fmla="*/ 2147483647 h 728"/>
              <a:gd name="T6" fmla="*/ 2147483647 w 1298"/>
              <a:gd name="T7" fmla="*/ 2147483647 h 728"/>
              <a:gd name="T8" fmla="*/ 2147483647 w 1298"/>
              <a:gd name="T9" fmla="*/ 2147483647 h 728"/>
              <a:gd name="T10" fmla="*/ 2147483647 w 1298"/>
              <a:gd name="T11" fmla="*/ 2147483647 h 728"/>
              <a:gd name="T12" fmla="*/ 2147483647 w 1298"/>
              <a:gd name="T13" fmla="*/ 0 h 728"/>
              <a:gd name="T14" fmla="*/ 2147483647 w 1298"/>
              <a:gd name="T15" fmla="*/ 2147483647 h 728"/>
              <a:gd name="T16" fmla="*/ 2147483647 w 1298"/>
              <a:gd name="T17" fmla="*/ 2147483647 h 728"/>
              <a:gd name="T18" fmla="*/ 2147483647 w 1298"/>
              <a:gd name="T19" fmla="*/ 2147483647 h 728"/>
              <a:gd name="T20" fmla="*/ 2147483647 w 1298"/>
              <a:gd name="T21" fmla="*/ 2147483647 h 728"/>
              <a:gd name="T22" fmla="*/ 2147483647 w 1298"/>
              <a:gd name="T23" fmla="*/ 2147483647 h 728"/>
              <a:gd name="T24" fmla="*/ 0 w 1298"/>
              <a:gd name="T25" fmla="*/ 2147483647 h 7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98"/>
              <a:gd name="T40" fmla="*/ 0 h 728"/>
              <a:gd name="T41" fmla="*/ 1298 w 1298"/>
              <a:gd name="T42" fmla="*/ 728 h 7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98" h="728">
                <a:moveTo>
                  <a:pt x="0" y="15"/>
                </a:moveTo>
                <a:lnTo>
                  <a:pt x="159" y="57"/>
                </a:lnTo>
                <a:cubicBezTo>
                  <a:pt x="209" y="69"/>
                  <a:pt x="223" y="79"/>
                  <a:pt x="303" y="90"/>
                </a:cubicBezTo>
                <a:cubicBezTo>
                  <a:pt x="383" y="101"/>
                  <a:pt x="550" y="125"/>
                  <a:pt x="642" y="126"/>
                </a:cubicBezTo>
                <a:cubicBezTo>
                  <a:pt x="734" y="127"/>
                  <a:pt x="788" y="111"/>
                  <a:pt x="858" y="99"/>
                </a:cubicBezTo>
                <a:cubicBezTo>
                  <a:pt x="928" y="87"/>
                  <a:pt x="995" y="70"/>
                  <a:pt x="1065" y="54"/>
                </a:cubicBezTo>
                <a:lnTo>
                  <a:pt x="1281" y="0"/>
                </a:lnTo>
                <a:cubicBezTo>
                  <a:pt x="1298" y="71"/>
                  <a:pt x="1230" y="370"/>
                  <a:pt x="1170" y="480"/>
                </a:cubicBezTo>
                <a:cubicBezTo>
                  <a:pt x="1110" y="590"/>
                  <a:pt x="1010" y="620"/>
                  <a:pt x="921" y="660"/>
                </a:cubicBezTo>
                <a:cubicBezTo>
                  <a:pt x="832" y="700"/>
                  <a:pt x="733" y="728"/>
                  <a:pt x="636" y="720"/>
                </a:cubicBezTo>
                <a:cubicBezTo>
                  <a:pt x="539" y="712"/>
                  <a:pt x="417" y="657"/>
                  <a:pt x="336" y="612"/>
                </a:cubicBezTo>
                <a:cubicBezTo>
                  <a:pt x="255" y="567"/>
                  <a:pt x="206" y="550"/>
                  <a:pt x="150" y="450"/>
                </a:cubicBezTo>
                <a:cubicBezTo>
                  <a:pt x="94" y="350"/>
                  <a:pt x="0" y="15"/>
                  <a:pt x="0" y="15"/>
                </a:cubicBez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Oval 44"/>
          <p:cNvSpPr>
            <a:spLocks noChangeArrowheads="1"/>
          </p:cNvSpPr>
          <p:nvPr/>
        </p:nvSpPr>
        <p:spPr bwMode="auto">
          <a:xfrm>
            <a:off x="762000" y="4064000"/>
            <a:ext cx="1028700" cy="1016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4510088" y="4211638"/>
            <a:ext cx="3175" cy="1276350"/>
          </a:xfrm>
          <a:prstGeom prst="line">
            <a:avLst/>
          </a:prstGeom>
          <a:noFill/>
          <a:ln w="203200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V="1">
            <a:off x="4521200" y="3003550"/>
            <a:ext cx="3175" cy="1209675"/>
          </a:xfrm>
          <a:prstGeom prst="line">
            <a:avLst/>
          </a:prstGeom>
          <a:noFill/>
          <a:ln w="203200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Rectangle 4"/>
          <p:cNvSpPr>
            <a:spLocks noGrp="1" noChangeArrowheads="1"/>
          </p:cNvSpPr>
          <p:nvPr>
            <p:ph type="title"/>
          </p:nvPr>
        </p:nvSpPr>
        <p:spPr>
          <a:xfrm>
            <a:off x="2808288" y="274638"/>
            <a:ext cx="5878512" cy="795337"/>
          </a:xfrm>
        </p:spPr>
        <p:txBody>
          <a:bodyPr/>
          <a:lstStyle/>
          <a:p>
            <a:pPr eaLnBrk="1" hangingPunct="1"/>
            <a:r>
              <a:rPr lang="en-US" b="1" smtClean="0"/>
              <a:t>How it works</a:t>
            </a:r>
          </a:p>
        </p:txBody>
      </p:sp>
      <p:sp>
        <p:nvSpPr>
          <p:cNvPr id="18443" name="Oval 9"/>
          <p:cNvSpPr>
            <a:spLocks noChangeArrowheads="1"/>
          </p:cNvSpPr>
          <p:nvPr/>
        </p:nvSpPr>
        <p:spPr bwMode="auto">
          <a:xfrm>
            <a:off x="4352925" y="4070350"/>
            <a:ext cx="327025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5913438" y="846138"/>
            <a:ext cx="3167062" cy="5908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/>
              <a:t>Notice that as the skydiver leaves the plane, the </a:t>
            </a: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force of gravity</a:t>
            </a:r>
            <a:r>
              <a:rPr lang="en-US" dirty="0"/>
              <a:t> accelerates him faster towards the earth; however, the moment he jumps out of the plane, another force begins to oppose gravity </a:t>
            </a:r>
            <a:r>
              <a:rPr lang="en-US" b="1" u="sng" dirty="0">
                <a:solidFill>
                  <a:srgbClr val="FF0000"/>
                </a:solidFill>
              </a:rPr>
              <a:t>–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Air Resistance</a:t>
            </a:r>
            <a:r>
              <a:rPr lang="en-US" b="1" u="sng" dirty="0">
                <a:solidFill>
                  <a:srgbClr val="FF0000"/>
                </a:solidFill>
              </a:rPr>
              <a:t>, (Friction).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This friction with the air begins to slow down his rate of acceleration.  Meaning, he’s still speeding up, just not as fast.  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Once the </a:t>
            </a: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force of air friction equals the force of gravity</a:t>
            </a:r>
            <a:r>
              <a:rPr lang="en-US" dirty="0"/>
              <a:t>, the skydiver steadily descends towards earth at a constant velocity.</a:t>
            </a:r>
          </a:p>
        </p:txBody>
      </p:sp>
      <p:sp>
        <p:nvSpPr>
          <p:cNvPr id="18445" name="Rectangle 20"/>
          <p:cNvSpPr>
            <a:spLocks noChangeArrowheads="1"/>
          </p:cNvSpPr>
          <p:nvPr/>
        </p:nvSpPr>
        <p:spPr bwMode="auto">
          <a:xfrm>
            <a:off x="217488" y="180975"/>
            <a:ext cx="2382837" cy="161131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7" name="Freeform 21"/>
          <p:cNvSpPr>
            <a:spLocks/>
          </p:cNvSpPr>
          <p:nvPr/>
        </p:nvSpPr>
        <p:spPr bwMode="auto">
          <a:xfrm>
            <a:off x="244475" y="811213"/>
            <a:ext cx="2343150" cy="969962"/>
          </a:xfrm>
          <a:custGeom>
            <a:avLst/>
            <a:gdLst>
              <a:gd name="T0" fmla="*/ 0 w 1476"/>
              <a:gd name="T1" fmla="*/ 2147483647 h 611"/>
              <a:gd name="T2" fmla="*/ 2147483647 w 1476"/>
              <a:gd name="T3" fmla="*/ 2147483647 h 611"/>
              <a:gd name="T4" fmla="*/ 2147483647 w 1476"/>
              <a:gd name="T5" fmla="*/ 2147483647 h 611"/>
              <a:gd name="T6" fmla="*/ 2147483647 w 1476"/>
              <a:gd name="T7" fmla="*/ 0 h 611"/>
              <a:gd name="T8" fmla="*/ 0 60000 65536"/>
              <a:gd name="T9" fmla="*/ 0 60000 65536"/>
              <a:gd name="T10" fmla="*/ 0 60000 65536"/>
              <a:gd name="T11" fmla="*/ 0 60000 65536"/>
              <a:gd name="T12" fmla="*/ 0 w 1476"/>
              <a:gd name="T13" fmla="*/ 0 h 611"/>
              <a:gd name="T14" fmla="*/ 1476 w 1476"/>
              <a:gd name="T15" fmla="*/ 611 h 6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6" h="611">
                <a:moveTo>
                  <a:pt x="0" y="611"/>
                </a:moveTo>
                <a:cubicBezTo>
                  <a:pt x="209" y="603"/>
                  <a:pt x="415" y="587"/>
                  <a:pt x="584" y="538"/>
                </a:cubicBezTo>
                <a:cubicBezTo>
                  <a:pt x="753" y="489"/>
                  <a:pt x="865" y="406"/>
                  <a:pt x="1014" y="316"/>
                </a:cubicBezTo>
                <a:cubicBezTo>
                  <a:pt x="1163" y="226"/>
                  <a:pt x="1380" y="66"/>
                  <a:pt x="14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Text Box 22"/>
          <p:cNvSpPr txBox="1">
            <a:spLocks noChangeArrowheads="1"/>
          </p:cNvSpPr>
          <p:nvPr/>
        </p:nvSpPr>
        <p:spPr bwMode="auto">
          <a:xfrm>
            <a:off x="3724275" y="5588000"/>
            <a:ext cx="147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Gravity</a:t>
            </a:r>
          </a:p>
        </p:txBody>
      </p:sp>
      <p:sp>
        <p:nvSpPr>
          <p:cNvPr id="18448" name="Text Box 25"/>
          <p:cNvSpPr txBox="1">
            <a:spLocks noChangeArrowheads="1"/>
          </p:cNvSpPr>
          <p:nvPr/>
        </p:nvSpPr>
        <p:spPr bwMode="auto">
          <a:xfrm>
            <a:off x="190500" y="320675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 m/s</a:t>
            </a:r>
          </a:p>
        </p:txBody>
      </p:sp>
      <p:sp>
        <p:nvSpPr>
          <p:cNvPr id="18449" name="Text Box 26"/>
          <p:cNvSpPr txBox="1">
            <a:spLocks noChangeArrowheads="1"/>
          </p:cNvSpPr>
          <p:nvPr/>
        </p:nvSpPr>
        <p:spPr bwMode="auto">
          <a:xfrm>
            <a:off x="1282700" y="30099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30 m/s</a:t>
            </a:r>
          </a:p>
        </p:txBody>
      </p:sp>
      <p:sp>
        <p:nvSpPr>
          <p:cNvPr id="18450" name="Line 27"/>
          <p:cNvSpPr>
            <a:spLocks noChangeShapeType="1"/>
          </p:cNvSpPr>
          <p:nvPr/>
        </p:nvSpPr>
        <p:spPr bwMode="auto">
          <a:xfrm>
            <a:off x="636588" y="3535363"/>
            <a:ext cx="60325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Line 28"/>
          <p:cNvSpPr>
            <a:spLocks noChangeShapeType="1"/>
          </p:cNvSpPr>
          <p:nvPr/>
        </p:nvSpPr>
        <p:spPr bwMode="auto">
          <a:xfrm flipH="1">
            <a:off x="1524000" y="3335338"/>
            <a:ext cx="2381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Line 29"/>
          <p:cNvSpPr>
            <a:spLocks noChangeShapeType="1"/>
          </p:cNvSpPr>
          <p:nvPr/>
        </p:nvSpPr>
        <p:spPr bwMode="auto">
          <a:xfrm>
            <a:off x="1255713" y="3313113"/>
            <a:ext cx="1111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Line 30"/>
          <p:cNvSpPr>
            <a:spLocks noChangeShapeType="1"/>
          </p:cNvSpPr>
          <p:nvPr/>
        </p:nvSpPr>
        <p:spPr bwMode="auto">
          <a:xfrm>
            <a:off x="931863" y="3373438"/>
            <a:ext cx="49212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Text Box 32"/>
          <p:cNvSpPr txBox="1">
            <a:spLocks noChangeArrowheads="1"/>
          </p:cNvSpPr>
          <p:nvPr/>
        </p:nvSpPr>
        <p:spPr bwMode="auto">
          <a:xfrm>
            <a:off x="3375025" y="2036763"/>
            <a:ext cx="2295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Air Resistance</a:t>
            </a:r>
          </a:p>
        </p:txBody>
      </p:sp>
      <p:sp>
        <p:nvSpPr>
          <p:cNvPr id="86049" name="AutoShape 33"/>
          <p:cNvSpPr>
            <a:spLocks/>
          </p:cNvSpPr>
          <p:nvPr/>
        </p:nvSpPr>
        <p:spPr bwMode="auto">
          <a:xfrm>
            <a:off x="269875" y="227013"/>
            <a:ext cx="1595438" cy="666750"/>
          </a:xfrm>
          <a:prstGeom prst="borderCallout2">
            <a:avLst>
              <a:gd name="adj1" fmla="val 17144"/>
              <a:gd name="adj2" fmla="val 104778"/>
              <a:gd name="adj3" fmla="val 17144"/>
              <a:gd name="adj4" fmla="val 109949"/>
              <a:gd name="adj5" fmla="val 132380"/>
              <a:gd name="adj6" fmla="val 115324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Constant Velocity</a:t>
            </a:r>
          </a:p>
        </p:txBody>
      </p:sp>
      <p:pic>
        <p:nvPicPr>
          <p:cNvPr id="86022" name="Picture 6" descr="airpla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992438" y="-103188"/>
            <a:ext cx="2970213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7" name="Rectangle 13"/>
          <p:cNvSpPr>
            <a:spLocks noChangeArrowheads="1"/>
          </p:cNvSpPr>
          <p:nvPr/>
        </p:nvSpPr>
        <p:spPr bwMode="auto">
          <a:xfrm>
            <a:off x="139700" y="4384675"/>
            <a:ext cx="2346325" cy="13112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 b="1"/>
              <a:t>Speed</a:t>
            </a:r>
            <a:r>
              <a:rPr lang="en-US" sz="3600"/>
              <a:t>: </a:t>
            </a:r>
          </a:p>
        </p:txBody>
      </p:sp>
      <p:sp>
        <p:nvSpPr>
          <p:cNvPr id="18458" name="Rectangle 14"/>
          <p:cNvSpPr>
            <a:spLocks noChangeArrowheads="1"/>
          </p:cNvSpPr>
          <p:nvPr/>
        </p:nvSpPr>
        <p:spPr bwMode="auto">
          <a:xfrm>
            <a:off x="255588" y="4494213"/>
            <a:ext cx="2100262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0 m/s</a:t>
            </a: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266700" y="4491038"/>
            <a:ext cx="2100263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10 m/s</a:t>
            </a:r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250825" y="4476750"/>
            <a:ext cx="2100263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20 m/s</a:t>
            </a:r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49238" y="4475163"/>
            <a:ext cx="2100262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25 m/s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258763" y="4473575"/>
            <a:ext cx="2100262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28 m/s</a:t>
            </a:r>
          </a:p>
        </p:txBody>
      </p:sp>
      <p:pic>
        <p:nvPicPr>
          <p:cNvPr id="86024" name="Picture 8" descr="skydiver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0" y="344488"/>
            <a:ext cx="889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4" name="Text Box 41"/>
          <p:cNvSpPr txBox="1">
            <a:spLocks noChangeArrowheads="1"/>
          </p:cNvSpPr>
          <p:nvPr/>
        </p:nvSpPr>
        <p:spPr bwMode="auto">
          <a:xfrm rot="-5400000">
            <a:off x="2193132" y="1066006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Accelerating</a:t>
            </a:r>
          </a:p>
        </p:txBody>
      </p:sp>
      <p:sp>
        <p:nvSpPr>
          <p:cNvPr id="18465" name="Text Box 42"/>
          <p:cNvSpPr txBox="1">
            <a:spLocks noChangeArrowheads="1"/>
          </p:cNvSpPr>
          <p:nvPr/>
        </p:nvSpPr>
        <p:spPr bwMode="auto">
          <a:xfrm rot="-5400000">
            <a:off x="1921669" y="5161757"/>
            <a:ext cx="196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Constant Velocity</a:t>
            </a:r>
          </a:p>
        </p:txBody>
      </p:sp>
      <p:sp>
        <p:nvSpPr>
          <p:cNvPr id="86059" name="AutoShape 43"/>
          <p:cNvSpPr>
            <a:spLocks/>
          </p:cNvSpPr>
          <p:nvPr/>
        </p:nvSpPr>
        <p:spPr bwMode="auto">
          <a:xfrm>
            <a:off x="0" y="1993900"/>
            <a:ext cx="1524000" cy="406400"/>
          </a:xfrm>
          <a:prstGeom prst="borderCallout3">
            <a:avLst>
              <a:gd name="adj1" fmla="val 28125"/>
              <a:gd name="adj2" fmla="val 105000"/>
              <a:gd name="adj3" fmla="val 28125"/>
              <a:gd name="adj4" fmla="val 106356"/>
              <a:gd name="adj5" fmla="val -23440"/>
              <a:gd name="adj6" fmla="val 106356"/>
              <a:gd name="adj7" fmla="val -75000"/>
              <a:gd name="adj8" fmla="val 65000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Accelerating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4971E-6 L 1.33611 -0.00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" y="-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1.11111E-6 L -0.00139 0.96158 " pathEditMode="relative" rAng="0" ptsTypes="AA">
                                      <p:cBhvr>
                                        <p:cTn id="15" dur="7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8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0.17183 L -1.11111E-6 0.00115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8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3000000">
                                      <p:cBhvr>
                                        <p:cTn id="32" dur="30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0" grpId="0" animBg="1"/>
      <p:bldP spid="86027" grpId="0" animBg="1"/>
      <p:bldP spid="86027" grpId="1" animBg="1"/>
      <p:bldP spid="86028" grpId="0" animBg="1"/>
      <p:bldP spid="86037" grpId="0" animBg="1"/>
      <p:bldP spid="86049" grpId="0" animBg="1"/>
      <p:bldP spid="86031" grpId="0" animBg="1"/>
      <p:bldP spid="86032" grpId="0" animBg="1"/>
      <p:bldP spid="86033" grpId="0" animBg="1"/>
      <p:bldP spid="86034" grpId="0" animBg="1"/>
      <p:bldP spid="860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5581650"/>
            <a:ext cx="8229600" cy="1066800"/>
          </a:xfrm>
          <a:solidFill>
            <a:srgbClr val="0000FF"/>
          </a:solidFill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</a:rPr>
              <a:t>Forces may cancel each other and produce </a:t>
            </a:r>
            <a:r>
              <a:rPr lang="en-US" b="1" u="sng" smtClean="0">
                <a:solidFill>
                  <a:schemeClr val="bg1"/>
                </a:solidFill>
              </a:rPr>
              <a:t>No Acceleration</a:t>
            </a:r>
            <a:r>
              <a:rPr lang="en-US" b="1" smtClean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-19050" y="0"/>
            <a:ext cx="9182100" cy="11430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  <a:t>Balanced Forces </a:t>
            </a:r>
            <a:b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</a:br>
            <a:r>
              <a:rPr lang="en-US" sz="2800" smtClean="0">
                <a:solidFill>
                  <a:schemeClr val="bg1"/>
                </a:solidFill>
                <a:latin typeface="Rockwell Extra Bold" pitchFamily="18" charset="0"/>
              </a:rPr>
              <a:t>(Balanced Forces = No </a:t>
            </a:r>
            <a:r>
              <a:rPr lang="en-US" sz="4000" i="1" u="sng" smtClean="0">
                <a:solidFill>
                  <a:schemeClr val="bg1"/>
                </a:solidFill>
                <a:latin typeface="Rockwell Extra Bold" pitchFamily="18" charset="0"/>
              </a:rPr>
              <a:t>Acceleration</a:t>
            </a:r>
            <a:r>
              <a:rPr lang="en-US" sz="2800" smtClean="0">
                <a:solidFill>
                  <a:schemeClr val="bg1"/>
                </a:solidFill>
                <a:latin typeface="Rockwell Extra Bold" pitchFamily="18" charset="0"/>
              </a:rPr>
              <a:t>)</a:t>
            </a:r>
            <a: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  <a:t> </a:t>
            </a: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3362325" y="3121025"/>
            <a:ext cx="1778000" cy="846138"/>
          </a:xfrm>
          <a:prstGeom prst="rightArrow">
            <a:avLst>
              <a:gd name="adj1" fmla="val 50000"/>
              <a:gd name="adj2" fmla="val 525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5 N</a:t>
            </a: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 flipH="1">
            <a:off x="8491538" y="3046413"/>
            <a:ext cx="1727200" cy="846137"/>
          </a:xfrm>
          <a:prstGeom prst="rightArrow">
            <a:avLst>
              <a:gd name="adj1" fmla="val 50000"/>
              <a:gd name="adj2" fmla="val 5103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5 N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6738938" y="4625975"/>
            <a:ext cx="2128837" cy="412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Equal Pushing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5137150" y="2416175"/>
            <a:ext cx="3368675" cy="21304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138113" y="4559300"/>
            <a:ext cx="4897437" cy="9255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Notice that all the forces are equally pointed in the opposite direction.  Hence they balance each other – or cancel each other.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838200"/>
            <a:ext cx="9144000" cy="21145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/>
              <a:t>Wait a minute.  This object was moving.</a:t>
            </a:r>
          </a:p>
          <a:p>
            <a:pPr algn="ctr"/>
            <a:r>
              <a:rPr lang="en-US"/>
              <a:t>That’s Right.  As you may have noticed, although I may have balanced forces, I might still be moving.  </a:t>
            </a:r>
          </a:p>
          <a:p>
            <a:pPr algn="ctr"/>
            <a:endParaRPr lang="en-US"/>
          </a:p>
          <a:p>
            <a:pPr algn="ctr"/>
            <a:r>
              <a:rPr lang="en-US"/>
              <a:t>Notice that when the forces are balanced, the object might still be moving, but the objects are not </a:t>
            </a:r>
            <a:r>
              <a:rPr lang="en-US" b="1" i="1" u="sng">
                <a:solidFill>
                  <a:srgbClr val="FF0000"/>
                </a:solidFill>
              </a:rPr>
              <a:t>accelerating</a:t>
            </a:r>
            <a:r>
              <a:rPr lang="en-US"/>
              <a:t>, instead they have a </a:t>
            </a:r>
            <a:r>
              <a:rPr lang="en-US" b="1" i="1" u="sng">
                <a:solidFill>
                  <a:srgbClr val="FF0000"/>
                </a:solidFill>
              </a:rPr>
              <a:t>constant velocity</a:t>
            </a:r>
            <a:r>
              <a:rPr lang="en-US"/>
              <a:t>.  Hence, once in motion – it’s always in motion unless acted upon by what?  Another </a:t>
            </a:r>
            <a:r>
              <a:rPr lang="en-US" b="1" i="1" u="sng">
                <a:solidFill>
                  <a:srgbClr val="FF0000"/>
                </a:solidFill>
              </a:rPr>
              <a:t>Force</a:t>
            </a:r>
            <a:r>
              <a:rPr lang="en-US" b="1" i="1" u="sng"/>
              <a:t>.</a:t>
            </a:r>
            <a:r>
              <a:rPr lang="en-US"/>
              <a:t> </a:t>
            </a: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6745288" y="5083175"/>
            <a:ext cx="2128837" cy="412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Equal Pulling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5069 0 " pathEditMode="relative" ptsTypes="AA">
                                      <p:cBhvr>
                                        <p:cTn id="11" dur="3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5069 0 " pathEditMode="relative" ptsTypes="AA">
                                      <p:cBhvr>
                                        <p:cTn id="13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5069 0 " pathEditMode="relative" ptsTypes="AA">
                                      <p:cBhvr>
                                        <p:cTn id="15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849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4994">
                                            <p:bg/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animBg="1"/>
      <p:bldP spid="84995" grpId="0"/>
      <p:bldP spid="84996" grpId="0" animBg="1"/>
      <p:bldP spid="84997" grpId="0" animBg="1"/>
      <p:bldP spid="85000" grpId="0" animBg="1"/>
      <p:bldP spid="85001" grpId="0" animBg="1"/>
      <p:bldP spid="850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Constant Velocity</a:t>
            </a:r>
          </a:p>
        </p:txBody>
      </p:sp>
      <p:pic>
        <p:nvPicPr>
          <p:cNvPr id="89091" name="Picture 3" descr="RacecarRight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98763" y="4937125"/>
            <a:ext cx="27987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0" y="5661025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285750" y="742950"/>
            <a:ext cx="3352800" cy="3200400"/>
            <a:chOff x="3168" y="1440"/>
            <a:chExt cx="2112" cy="2016"/>
          </a:xfrm>
        </p:grpSpPr>
        <p:sp>
          <p:nvSpPr>
            <p:cNvPr id="20509" name="Rectangle 6"/>
            <p:cNvSpPr>
              <a:spLocks noChangeArrowheads="1"/>
            </p:cNvSpPr>
            <p:nvPr/>
          </p:nvSpPr>
          <p:spPr bwMode="auto">
            <a:xfrm rot="-2674907">
              <a:off x="3600" y="2592"/>
              <a:ext cx="1680" cy="192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10" name="Picture 7" descr="nikezoomdunkest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876866" flipH="1">
              <a:off x="2832" y="1776"/>
              <a:ext cx="2016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9100" name="Freeform 12"/>
          <p:cNvSpPr>
            <a:spLocks/>
          </p:cNvSpPr>
          <p:nvPr/>
        </p:nvSpPr>
        <p:spPr bwMode="auto">
          <a:xfrm>
            <a:off x="5943600" y="1327150"/>
            <a:ext cx="2819400" cy="1568450"/>
          </a:xfrm>
          <a:custGeom>
            <a:avLst/>
            <a:gdLst>
              <a:gd name="T0" fmla="*/ 0 w 1716"/>
              <a:gd name="T1" fmla="*/ 2147483647 h 988"/>
              <a:gd name="T2" fmla="*/ 2147483647 w 1716"/>
              <a:gd name="T3" fmla="*/ 0 h 988"/>
              <a:gd name="T4" fmla="*/ 0 60000 65536"/>
              <a:gd name="T5" fmla="*/ 0 60000 65536"/>
              <a:gd name="T6" fmla="*/ 0 w 1716"/>
              <a:gd name="T7" fmla="*/ 0 h 988"/>
              <a:gd name="T8" fmla="*/ 1716 w 1716"/>
              <a:gd name="T9" fmla="*/ 988 h 9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16" h="988">
                <a:moveTo>
                  <a:pt x="0" y="988"/>
                </a:moveTo>
                <a:cubicBezTo>
                  <a:pt x="286" y="823"/>
                  <a:pt x="1430" y="165"/>
                  <a:pt x="1716" y="0"/>
                </a:cubicBezTo>
              </a:path>
            </a:pathLst>
          </a:custGeom>
          <a:noFill/>
          <a:ln w="635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6477000" y="2605088"/>
            <a:ext cx="0" cy="2905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7067550" y="2241550"/>
            <a:ext cx="0" cy="638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7639050" y="1944688"/>
            <a:ext cx="0" cy="9588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8191500" y="1604963"/>
            <a:ext cx="0" cy="12858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>
            <a:off x="8724900" y="1327150"/>
            <a:ext cx="0" cy="15636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Rectangle 18"/>
          <p:cNvSpPr>
            <a:spLocks noChangeArrowheads="1"/>
          </p:cNvSpPr>
          <p:nvPr/>
        </p:nvSpPr>
        <p:spPr bwMode="auto">
          <a:xfrm>
            <a:off x="5943600" y="1219200"/>
            <a:ext cx="2819400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6297613" y="2933700"/>
            <a:ext cx="34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6889750" y="2933700"/>
            <a:ext cx="34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7378700" y="2940050"/>
            <a:ext cx="49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7931150" y="2938463"/>
            <a:ext cx="498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8456613" y="2938463"/>
            <a:ext cx="498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1300163" y="3557588"/>
            <a:ext cx="7418387" cy="12795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In other words, you still need to use the gas peddle to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balance out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all the force of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friction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 to keep you going at a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constant speed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.</a:t>
            </a:r>
          </a:p>
        </p:txBody>
      </p:sp>
      <p:sp>
        <p:nvSpPr>
          <p:cNvPr id="20499" name="Text Box 25"/>
          <p:cNvSpPr txBox="1">
            <a:spLocks noChangeArrowheads="1"/>
          </p:cNvSpPr>
          <p:nvPr/>
        </p:nvSpPr>
        <p:spPr bwMode="auto">
          <a:xfrm>
            <a:off x="6015038" y="320675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Time [Sec]</a:t>
            </a:r>
          </a:p>
        </p:txBody>
      </p:sp>
      <p:sp>
        <p:nvSpPr>
          <p:cNvPr id="20500" name="Text Box 26"/>
          <p:cNvSpPr txBox="1">
            <a:spLocks noChangeArrowheads="1"/>
          </p:cNvSpPr>
          <p:nvPr/>
        </p:nvSpPr>
        <p:spPr bwMode="auto">
          <a:xfrm rot="-5400000">
            <a:off x="3963194" y="1788319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Distance [m]</a:t>
            </a:r>
          </a:p>
        </p:txBody>
      </p:sp>
      <p:sp>
        <p:nvSpPr>
          <p:cNvPr id="20501" name="Text Box 30"/>
          <p:cNvSpPr txBox="1">
            <a:spLocks noChangeArrowheads="1"/>
          </p:cNvSpPr>
          <p:nvPr/>
        </p:nvSpPr>
        <p:spPr bwMode="auto">
          <a:xfrm rot="-5400000">
            <a:off x="4784725" y="1962151"/>
            <a:ext cx="1868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0  1  2  3  4  5 6 </a:t>
            </a:r>
          </a:p>
        </p:txBody>
      </p:sp>
      <p:sp>
        <p:nvSpPr>
          <p:cNvPr id="89119" name="Line 31"/>
          <p:cNvSpPr>
            <a:spLocks noChangeShapeType="1"/>
          </p:cNvSpPr>
          <p:nvPr/>
        </p:nvSpPr>
        <p:spPr bwMode="auto">
          <a:xfrm>
            <a:off x="5911850" y="2601913"/>
            <a:ext cx="592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20" name="Line 32"/>
          <p:cNvSpPr>
            <a:spLocks noChangeShapeType="1"/>
          </p:cNvSpPr>
          <p:nvPr/>
        </p:nvSpPr>
        <p:spPr bwMode="auto">
          <a:xfrm>
            <a:off x="5905500" y="2284413"/>
            <a:ext cx="1119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21" name="Line 33"/>
          <p:cNvSpPr>
            <a:spLocks noChangeShapeType="1"/>
          </p:cNvSpPr>
          <p:nvPr/>
        </p:nvSpPr>
        <p:spPr bwMode="auto">
          <a:xfrm>
            <a:off x="5916613" y="1947863"/>
            <a:ext cx="1711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22" name="Line 34"/>
          <p:cNvSpPr>
            <a:spLocks noChangeShapeType="1"/>
          </p:cNvSpPr>
          <p:nvPr/>
        </p:nvSpPr>
        <p:spPr bwMode="auto">
          <a:xfrm>
            <a:off x="5927725" y="1636713"/>
            <a:ext cx="2265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23" name="Line 35"/>
          <p:cNvSpPr>
            <a:spLocks noChangeShapeType="1"/>
          </p:cNvSpPr>
          <p:nvPr/>
        </p:nvSpPr>
        <p:spPr bwMode="auto">
          <a:xfrm>
            <a:off x="5911850" y="1338263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24" name="AutoShape 36"/>
          <p:cNvSpPr>
            <a:spLocks noChangeArrowheads="1"/>
          </p:cNvSpPr>
          <p:nvPr/>
        </p:nvSpPr>
        <p:spPr bwMode="auto">
          <a:xfrm>
            <a:off x="-4511675" y="4886325"/>
            <a:ext cx="1778000" cy="846138"/>
          </a:xfrm>
          <a:prstGeom prst="rightArrow">
            <a:avLst>
              <a:gd name="adj1" fmla="val 50000"/>
              <a:gd name="adj2" fmla="val 525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5 N</a:t>
            </a:r>
          </a:p>
        </p:txBody>
      </p:sp>
      <p:sp>
        <p:nvSpPr>
          <p:cNvPr id="89125" name="AutoShape 37"/>
          <p:cNvSpPr>
            <a:spLocks noChangeArrowheads="1"/>
          </p:cNvSpPr>
          <p:nvPr/>
        </p:nvSpPr>
        <p:spPr bwMode="auto">
          <a:xfrm flipH="1">
            <a:off x="0" y="4951413"/>
            <a:ext cx="1727200" cy="846137"/>
          </a:xfrm>
          <a:prstGeom prst="rightArrow">
            <a:avLst>
              <a:gd name="adj1" fmla="val 50000"/>
              <a:gd name="adj2" fmla="val 5103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5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21805 0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21805 0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21805 0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0" grpId="0" animBg="1"/>
      <p:bldP spid="89101" grpId="0" animBg="1"/>
      <p:bldP spid="89102" grpId="0" animBg="1"/>
      <p:bldP spid="89103" grpId="0" animBg="1"/>
      <p:bldP spid="89104" grpId="0" animBg="1"/>
      <p:bldP spid="89105" grpId="0" animBg="1"/>
      <p:bldP spid="89107" grpId="0"/>
      <p:bldP spid="89108" grpId="0"/>
      <p:bldP spid="89109" grpId="0"/>
      <p:bldP spid="89110" grpId="0"/>
      <p:bldP spid="89111" grpId="0"/>
      <p:bldP spid="89119" grpId="0" animBg="1"/>
      <p:bldP spid="89120" grpId="0" animBg="1"/>
      <p:bldP spid="89121" grpId="0" animBg="1"/>
      <p:bldP spid="89122" grpId="0" animBg="1"/>
      <p:bldP spid="89123" grpId="0" animBg="1"/>
      <p:bldP spid="89124" grpId="0" animBg="1"/>
      <p:bldP spid="891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Basebal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73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746125"/>
            <a:ext cx="6578600" cy="479425"/>
          </a:xfrm>
          <a:gradFill rotWithShape="1">
            <a:gsLst>
              <a:gs pos="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0" scaled="1"/>
          </a:gradFill>
        </p:spPr>
        <p:txBody>
          <a:bodyPr/>
          <a:lstStyle/>
          <a:p>
            <a:pPr algn="r" eaLnBrk="1" hangingPunct="1">
              <a:defRPr/>
            </a:pPr>
            <a:r>
              <a:rPr lang="en-US" sz="4000" i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Forces Instant Replay</a:t>
            </a:r>
          </a:p>
        </p:txBody>
      </p:sp>
      <p:pic>
        <p:nvPicPr>
          <p:cNvPr id="3076" name="Picture 5" descr="31web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6425" y="733425"/>
            <a:ext cx="318135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b="1" smtClean="0"/>
              <a:t>Acceleration</a:t>
            </a:r>
            <a:endParaRPr lang="en-US" sz="4000" smtClean="0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0" y="5737225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9413" y="600075"/>
            <a:ext cx="3352800" cy="3200400"/>
            <a:chOff x="3168" y="1440"/>
            <a:chExt cx="2112" cy="2016"/>
          </a:xfrm>
        </p:grpSpPr>
        <p:sp>
          <p:nvSpPr>
            <p:cNvPr id="21521" name="Rectangle 6"/>
            <p:cNvSpPr>
              <a:spLocks noChangeArrowheads="1"/>
            </p:cNvSpPr>
            <p:nvPr/>
          </p:nvSpPr>
          <p:spPr bwMode="auto">
            <a:xfrm rot="-2674907">
              <a:off x="3600" y="2592"/>
              <a:ext cx="1680" cy="192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522" name="Picture 7" descr="nikezoomdunkest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876866" flipH="1">
              <a:off x="2832" y="1776"/>
              <a:ext cx="2016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120" name="Freeform 8"/>
          <p:cNvSpPr>
            <a:spLocks/>
          </p:cNvSpPr>
          <p:nvPr/>
        </p:nvSpPr>
        <p:spPr bwMode="auto">
          <a:xfrm>
            <a:off x="5943600" y="1098550"/>
            <a:ext cx="2724150" cy="1568450"/>
          </a:xfrm>
          <a:custGeom>
            <a:avLst/>
            <a:gdLst>
              <a:gd name="T0" fmla="*/ 0 w 1716"/>
              <a:gd name="T1" fmla="*/ 2147483647 h 988"/>
              <a:gd name="T2" fmla="*/ 2147483647 w 1716"/>
              <a:gd name="T3" fmla="*/ 2147483647 h 988"/>
              <a:gd name="T4" fmla="*/ 2147483647 w 1716"/>
              <a:gd name="T5" fmla="*/ 2147483647 h 988"/>
              <a:gd name="T6" fmla="*/ 2147483647 w 1716"/>
              <a:gd name="T7" fmla="*/ 0 h 988"/>
              <a:gd name="T8" fmla="*/ 0 60000 65536"/>
              <a:gd name="T9" fmla="*/ 0 60000 65536"/>
              <a:gd name="T10" fmla="*/ 0 60000 65536"/>
              <a:gd name="T11" fmla="*/ 0 60000 65536"/>
              <a:gd name="T12" fmla="*/ 0 w 1716"/>
              <a:gd name="T13" fmla="*/ 0 h 988"/>
              <a:gd name="T14" fmla="*/ 1716 w 1716"/>
              <a:gd name="T15" fmla="*/ 988 h 9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6" h="988">
                <a:moveTo>
                  <a:pt x="0" y="988"/>
                </a:moveTo>
                <a:cubicBezTo>
                  <a:pt x="136" y="966"/>
                  <a:pt x="592" y="931"/>
                  <a:pt x="817" y="853"/>
                </a:cubicBezTo>
                <a:cubicBezTo>
                  <a:pt x="1042" y="775"/>
                  <a:pt x="1203" y="663"/>
                  <a:pt x="1353" y="521"/>
                </a:cubicBezTo>
                <a:cubicBezTo>
                  <a:pt x="1503" y="379"/>
                  <a:pt x="1641" y="109"/>
                  <a:pt x="1716" y="0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5943600" y="990600"/>
            <a:ext cx="2819400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2138363" y="3463925"/>
            <a:ext cx="6772275" cy="83185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To get an object to move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faster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, create an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unbalanced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 force!</a:t>
            </a:r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>
            <a:off x="6972300" y="2493963"/>
            <a:ext cx="0" cy="2889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1" name="Line 19"/>
          <p:cNvSpPr>
            <a:spLocks noChangeShapeType="1"/>
          </p:cNvSpPr>
          <p:nvPr/>
        </p:nvSpPr>
        <p:spPr bwMode="auto">
          <a:xfrm>
            <a:off x="7961313" y="2014538"/>
            <a:ext cx="0" cy="7524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 flipH="1" flipV="1">
            <a:off x="5872163" y="2511425"/>
            <a:ext cx="1133475" cy="63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3" name="Line 21"/>
          <p:cNvSpPr>
            <a:spLocks noChangeShapeType="1"/>
          </p:cNvSpPr>
          <p:nvPr/>
        </p:nvSpPr>
        <p:spPr bwMode="auto">
          <a:xfrm flipH="1" flipV="1">
            <a:off x="5886450" y="2028825"/>
            <a:ext cx="2100263" cy="63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Text Box 22"/>
          <p:cNvSpPr txBox="1">
            <a:spLocks noChangeArrowheads="1"/>
          </p:cNvSpPr>
          <p:nvPr/>
        </p:nvSpPr>
        <p:spPr bwMode="auto">
          <a:xfrm>
            <a:off x="6748463" y="27940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7737475" y="276542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0136" name="AutoShape 24"/>
          <p:cNvSpPr>
            <a:spLocks noChangeArrowheads="1"/>
          </p:cNvSpPr>
          <p:nvPr/>
        </p:nvSpPr>
        <p:spPr bwMode="auto">
          <a:xfrm>
            <a:off x="-4511675" y="4886325"/>
            <a:ext cx="2755900" cy="846138"/>
          </a:xfrm>
          <a:prstGeom prst="rightArrow">
            <a:avLst>
              <a:gd name="adj1" fmla="val 50000"/>
              <a:gd name="adj2" fmla="val 814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10 N</a:t>
            </a:r>
          </a:p>
        </p:txBody>
      </p:sp>
      <p:sp>
        <p:nvSpPr>
          <p:cNvPr id="90137" name="AutoShape 25"/>
          <p:cNvSpPr>
            <a:spLocks noChangeArrowheads="1"/>
          </p:cNvSpPr>
          <p:nvPr/>
        </p:nvSpPr>
        <p:spPr bwMode="auto">
          <a:xfrm flipH="1">
            <a:off x="0" y="4951413"/>
            <a:ext cx="1727200" cy="846137"/>
          </a:xfrm>
          <a:prstGeom prst="rightArrow">
            <a:avLst>
              <a:gd name="adj1" fmla="val 50000"/>
              <a:gd name="adj2" fmla="val 5103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5 N</a:t>
            </a:r>
          </a:p>
        </p:txBody>
      </p:sp>
      <p:pic>
        <p:nvPicPr>
          <p:cNvPr id="90116" name="Picture 4" descr="RacecarRightS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98763" y="5000625"/>
            <a:ext cx="27987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1045E-6 L 1.32135 2.71045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8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21805 0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21805 0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 animBg="1"/>
      <p:bldP spid="90127" grpId="0" animBg="1"/>
      <p:bldP spid="90130" grpId="0" animBg="1"/>
      <p:bldP spid="90131" grpId="0" animBg="1"/>
      <p:bldP spid="90132" grpId="0" animBg="1"/>
      <p:bldP spid="90133" grpId="0" animBg="1"/>
      <p:bldP spid="90136" grpId="0" animBg="1"/>
      <p:bldP spid="901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Balanced v. Unbalanced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616075" y="2855913"/>
            <a:ext cx="59864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411663" y="2855913"/>
            <a:ext cx="614362" cy="1652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5862638" y="2894013"/>
            <a:ext cx="450850" cy="45085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5862638" y="3363913"/>
            <a:ext cx="450850" cy="45085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1782763" y="2890838"/>
            <a:ext cx="450850" cy="45085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3135313" y="2881313"/>
            <a:ext cx="450850" cy="45085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047750" y="5568950"/>
            <a:ext cx="362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Video: Bill Nye_Balance [1:51min]</a:t>
            </a: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4456113" y="1403350"/>
            <a:ext cx="450850" cy="45085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AutoShape 11"/>
          <p:cNvSpPr>
            <a:spLocks/>
          </p:cNvSpPr>
          <p:nvPr/>
        </p:nvSpPr>
        <p:spPr bwMode="auto">
          <a:xfrm>
            <a:off x="5694363" y="1350963"/>
            <a:ext cx="2814637" cy="609600"/>
          </a:xfrm>
          <a:prstGeom prst="borderCallout2">
            <a:avLst>
              <a:gd name="adj1" fmla="val 18750"/>
              <a:gd name="adj2" fmla="val -2708"/>
              <a:gd name="adj3" fmla="val 18750"/>
              <a:gd name="adj4" fmla="val -16130"/>
              <a:gd name="adj5" fmla="val 35417"/>
              <a:gd name="adj6" fmla="val -300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Where would I place this to balance out the lever?</a:t>
            </a:r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4716463" y="2757488"/>
            <a:ext cx="136525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3359150" y="2757488"/>
            <a:ext cx="136525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1997075" y="2757488"/>
            <a:ext cx="136525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1181100" y="6057900"/>
            <a:ext cx="6108700" cy="622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To keep the lever balanced - D x M = D x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3" grpId="1" animBg="1"/>
      <p:bldP spid="68614" grpId="0" animBg="1"/>
      <p:bldP spid="68615" grpId="0" animBg="1"/>
      <p:bldP spid="68616" grpId="0" animBg="1"/>
      <p:bldP spid="68616" grpId="1" animBg="1"/>
      <p:bldP spid="68618" grpId="0" animBg="1"/>
      <p:bldP spid="68619" grpId="0" animBg="1"/>
      <p:bldP spid="68620" grpId="0" animBg="1"/>
      <p:bldP spid="68621" grpId="0" animBg="1"/>
      <p:bldP spid="686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Balloon Lab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 rot="-5400000">
            <a:off x="1895475" y="3878263"/>
            <a:ext cx="1001713" cy="11001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216 w 21600"/>
              <a:gd name="T13" fmla="*/ 5216 h 21600"/>
              <a:gd name="T14" fmla="*/ 16384 w 21600"/>
              <a:gd name="T15" fmla="*/ 163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831" y="21600"/>
                </a:lnTo>
                <a:lnTo>
                  <a:pt x="1476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724150" y="3500438"/>
            <a:ext cx="3452813" cy="1903412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174750" y="3402013"/>
            <a:ext cx="6302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rot="5400000">
            <a:off x="3105150" y="4368800"/>
            <a:ext cx="25781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929063" y="558323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Gravity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3932238" y="26670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Normal</a:t>
            </a:r>
          </a:p>
        </p:txBody>
      </p:sp>
      <p:sp>
        <p:nvSpPr>
          <p:cNvPr id="23561" name="Oval 18"/>
          <p:cNvSpPr>
            <a:spLocks noChangeArrowheads="1"/>
          </p:cNvSpPr>
          <p:nvPr/>
        </p:nvSpPr>
        <p:spPr bwMode="auto">
          <a:xfrm>
            <a:off x="4308475" y="4284663"/>
            <a:ext cx="150813" cy="1508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9"/>
          <p:cNvSpPr>
            <a:spLocks noChangeShapeType="1"/>
          </p:cNvSpPr>
          <p:nvPr/>
        </p:nvSpPr>
        <p:spPr bwMode="auto">
          <a:xfrm>
            <a:off x="468313" y="2014538"/>
            <a:ext cx="806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22"/>
          <p:cNvSpPr>
            <a:spLocks noChangeShapeType="1"/>
          </p:cNvSpPr>
          <p:nvPr/>
        </p:nvSpPr>
        <p:spPr bwMode="auto">
          <a:xfrm>
            <a:off x="8205788" y="162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AutoShape 25"/>
          <p:cNvSpPr>
            <a:spLocks noChangeArrowheads="1"/>
          </p:cNvSpPr>
          <p:nvPr/>
        </p:nvSpPr>
        <p:spPr bwMode="auto">
          <a:xfrm>
            <a:off x="4787900" y="2014538"/>
            <a:ext cx="288925" cy="2889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Text Box 26"/>
          <p:cNvSpPr txBox="1">
            <a:spLocks noChangeArrowheads="1"/>
          </p:cNvSpPr>
          <p:nvPr/>
        </p:nvSpPr>
        <p:spPr bwMode="auto">
          <a:xfrm>
            <a:off x="250825" y="1308100"/>
            <a:ext cx="10080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Velocity</a:t>
            </a:r>
          </a:p>
        </p:txBody>
      </p:sp>
      <p:sp>
        <p:nvSpPr>
          <p:cNvPr id="23566" name="Text Box 27"/>
          <p:cNvSpPr txBox="1">
            <a:spLocks noChangeArrowheads="1"/>
          </p:cNvSpPr>
          <p:nvPr/>
        </p:nvSpPr>
        <p:spPr bwMode="auto">
          <a:xfrm>
            <a:off x="31750" y="2363788"/>
            <a:ext cx="1444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Acceleration</a:t>
            </a:r>
          </a:p>
        </p:txBody>
      </p:sp>
      <p:sp>
        <p:nvSpPr>
          <p:cNvPr id="23567" name="Line 28"/>
          <p:cNvSpPr>
            <a:spLocks noChangeShapeType="1"/>
          </p:cNvSpPr>
          <p:nvPr/>
        </p:nvSpPr>
        <p:spPr bwMode="auto">
          <a:xfrm>
            <a:off x="771525" y="162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29"/>
          <p:cNvSpPr>
            <a:spLocks noChangeShapeType="1"/>
          </p:cNvSpPr>
          <p:nvPr/>
        </p:nvSpPr>
        <p:spPr bwMode="auto">
          <a:xfrm>
            <a:off x="2003425" y="16129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30"/>
          <p:cNvSpPr>
            <a:spLocks noChangeShapeType="1"/>
          </p:cNvSpPr>
          <p:nvPr/>
        </p:nvSpPr>
        <p:spPr bwMode="auto">
          <a:xfrm>
            <a:off x="4556125" y="16129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31"/>
          <p:cNvSpPr>
            <a:spLocks noChangeShapeType="1"/>
          </p:cNvSpPr>
          <p:nvPr/>
        </p:nvSpPr>
        <p:spPr bwMode="auto">
          <a:xfrm>
            <a:off x="5838825" y="160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Line 32"/>
          <p:cNvSpPr>
            <a:spLocks noChangeShapeType="1"/>
          </p:cNvSpPr>
          <p:nvPr/>
        </p:nvSpPr>
        <p:spPr bwMode="auto">
          <a:xfrm>
            <a:off x="7045325" y="15875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33"/>
          <p:cNvSpPr>
            <a:spLocks noChangeShapeType="1"/>
          </p:cNvSpPr>
          <p:nvPr/>
        </p:nvSpPr>
        <p:spPr bwMode="auto">
          <a:xfrm>
            <a:off x="3222625" y="160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655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Balloon Lab</a:t>
            </a: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 rot="-5400000">
            <a:off x="1895475" y="3878263"/>
            <a:ext cx="1001713" cy="11001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216 w 21600"/>
              <a:gd name="T13" fmla="*/ 5216 h 21600"/>
              <a:gd name="T14" fmla="*/ 16384 w 21600"/>
              <a:gd name="T15" fmla="*/ 163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831" y="21600"/>
                </a:lnTo>
                <a:lnTo>
                  <a:pt x="1476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2724150" y="3500438"/>
            <a:ext cx="3452813" cy="1903412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174750" y="3402013"/>
            <a:ext cx="6302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3429000" y="4367213"/>
            <a:ext cx="32210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6646863" y="3948113"/>
            <a:ext cx="20399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Force </a:t>
            </a:r>
            <a:r>
              <a:rPr lang="en-US" sz="1400"/>
              <a:t>(Thrust)</a:t>
            </a: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rot="5400000">
            <a:off x="3105150" y="4368800"/>
            <a:ext cx="25781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2462213" y="3938588"/>
            <a:ext cx="2038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Force </a:t>
            </a:r>
            <a:r>
              <a:rPr lang="en-US" sz="1400"/>
              <a:t>(Friction)</a:t>
            </a:r>
          </a:p>
        </p:txBody>
      </p:sp>
      <p:sp>
        <p:nvSpPr>
          <p:cNvPr id="24586" name="Text Box 20"/>
          <p:cNvSpPr txBox="1">
            <a:spLocks noChangeArrowheads="1"/>
          </p:cNvSpPr>
          <p:nvPr/>
        </p:nvSpPr>
        <p:spPr bwMode="auto">
          <a:xfrm>
            <a:off x="3929063" y="558323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Gravity</a:t>
            </a:r>
          </a:p>
        </p:txBody>
      </p:sp>
      <p:sp>
        <p:nvSpPr>
          <p:cNvPr id="24587" name="Text Box 21"/>
          <p:cNvSpPr txBox="1">
            <a:spLocks noChangeArrowheads="1"/>
          </p:cNvSpPr>
          <p:nvPr/>
        </p:nvSpPr>
        <p:spPr bwMode="auto">
          <a:xfrm>
            <a:off x="3932238" y="26670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Normal</a:t>
            </a:r>
          </a:p>
        </p:txBody>
      </p:sp>
      <p:sp>
        <p:nvSpPr>
          <p:cNvPr id="24588" name="Oval 22"/>
          <p:cNvSpPr>
            <a:spLocks noChangeArrowheads="1"/>
          </p:cNvSpPr>
          <p:nvPr/>
        </p:nvSpPr>
        <p:spPr bwMode="auto">
          <a:xfrm>
            <a:off x="4308475" y="4284663"/>
            <a:ext cx="150813" cy="1508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32"/>
          <p:cNvSpPr>
            <a:spLocks noChangeShapeType="1"/>
          </p:cNvSpPr>
          <p:nvPr/>
        </p:nvSpPr>
        <p:spPr bwMode="auto">
          <a:xfrm>
            <a:off x="468313" y="2014538"/>
            <a:ext cx="806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33"/>
          <p:cNvSpPr>
            <a:spLocks noChangeShapeType="1"/>
          </p:cNvSpPr>
          <p:nvPr/>
        </p:nvSpPr>
        <p:spPr bwMode="auto">
          <a:xfrm>
            <a:off x="8205788" y="162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AutoShape 34"/>
          <p:cNvSpPr>
            <a:spLocks noChangeArrowheads="1"/>
          </p:cNvSpPr>
          <p:nvPr/>
        </p:nvSpPr>
        <p:spPr bwMode="auto">
          <a:xfrm>
            <a:off x="4787900" y="2014538"/>
            <a:ext cx="288925" cy="2889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Text Box 35"/>
          <p:cNvSpPr txBox="1">
            <a:spLocks noChangeArrowheads="1"/>
          </p:cNvSpPr>
          <p:nvPr/>
        </p:nvSpPr>
        <p:spPr bwMode="auto">
          <a:xfrm>
            <a:off x="250825" y="1308100"/>
            <a:ext cx="10080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Velocity</a:t>
            </a:r>
          </a:p>
        </p:txBody>
      </p:sp>
      <p:sp>
        <p:nvSpPr>
          <p:cNvPr id="24593" name="Text Box 36"/>
          <p:cNvSpPr txBox="1">
            <a:spLocks noChangeArrowheads="1"/>
          </p:cNvSpPr>
          <p:nvPr/>
        </p:nvSpPr>
        <p:spPr bwMode="auto">
          <a:xfrm>
            <a:off x="31750" y="2363788"/>
            <a:ext cx="1444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Acceleration</a:t>
            </a:r>
          </a:p>
        </p:txBody>
      </p:sp>
      <p:sp>
        <p:nvSpPr>
          <p:cNvPr id="24594" name="Line 37"/>
          <p:cNvSpPr>
            <a:spLocks noChangeShapeType="1"/>
          </p:cNvSpPr>
          <p:nvPr/>
        </p:nvSpPr>
        <p:spPr bwMode="auto">
          <a:xfrm>
            <a:off x="771525" y="162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38"/>
          <p:cNvSpPr>
            <a:spLocks noChangeShapeType="1"/>
          </p:cNvSpPr>
          <p:nvPr/>
        </p:nvSpPr>
        <p:spPr bwMode="auto">
          <a:xfrm>
            <a:off x="2003425" y="16129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39"/>
          <p:cNvSpPr>
            <a:spLocks noChangeShapeType="1"/>
          </p:cNvSpPr>
          <p:nvPr/>
        </p:nvSpPr>
        <p:spPr bwMode="auto">
          <a:xfrm>
            <a:off x="4556125" y="16129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40"/>
          <p:cNvSpPr>
            <a:spLocks noChangeShapeType="1"/>
          </p:cNvSpPr>
          <p:nvPr/>
        </p:nvSpPr>
        <p:spPr bwMode="auto">
          <a:xfrm>
            <a:off x="5838825" y="160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41"/>
          <p:cNvSpPr>
            <a:spLocks noChangeShapeType="1"/>
          </p:cNvSpPr>
          <p:nvPr/>
        </p:nvSpPr>
        <p:spPr bwMode="auto">
          <a:xfrm>
            <a:off x="7045325" y="15875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Line 42"/>
          <p:cNvSpPr>
            <a:spLocks noChangeShapeType="1"/>
          </p:cNvSpPr>
          <p:nvPr/>
        </p:nvSpPr>
        <p:spPr bwMode="auto">
          <a:xfrm>
            <a:off x="3222625" y="160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Line 43"/>
          <p:cNvSpPr>
            <a:spLocks noChangeShapeType="1"/>
          </p:cNvSpPr>
          <p:nvPr/>
        </p:nvSpPr>
        <p:spPr bwMode="auto">
          <a:xfrm>
            <a:off x="627063" y="5862638"/>
            <a:ext cx="812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Line 44"/>
          <p:cNvSpPr>
            <a:spLocks noChangeShapeType="1"/>
          </p:cNvSpPr>
          <p:nvPr/>
        </p:nvSpPr>
        <p:spPr bwMode="auto">
          <a:xfrm>
            <a:off x="627063" y="6205538"/>
            <a:ext cx="170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Balloon Lab</a:t>
            </a: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 rot="-5400000">
            <a:off x="1895475" y="3878263"/>
            <a:ext cx="1001713" cy="11001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216 w 21600"/>
              <a:gd name="T13" fmla="*/ 5216 h 21600"/>
              <a:gd name="T14" fmla="*/ 16384 w 21600"/>
              <a:gd name="T15" fmla="*/ 163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831" y="21600"/>
                </a:lnTo>
                <a:lnTo>
                  <a:pt x="1476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2724150" y="3500438"/>
            <a:ext cx="3452813" cy="1903412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174750" y="3402013"/>
            <a:ext cx="6302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 rot="5400000">
            <a:off x="3105150" y="4368800"/>
            <a:ext cx="25781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2462213" y="3938588"/>
            <a:ext cx="2038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Force </a:t>
            </a:r>
            <a:r>
              <a:rPr lang="en-US" sz="1400"/>
              <a:t>(Friction)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3929063" y="558323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Gravity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3932238" y="26670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Normal</a:t>
            </a:r>
          </a:p>
        </p:txBody>
      </p:sp>
      <p:sp>
        <p:nvSpPr>
          <p:cNvPr id="25610" name="Line 21"/>
          <p:cNvSpPr>
            <a:spLocks noChangeShapeType="1"/>
          </p:cNvSpPr>
          <p:nvPr/>
        </p:nvSpPr>
        <p:spPr bwMode="auto">
          <a:xfrm>
            <a:off x="3429000" y="4367213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Oval 20"/>
          <p:cNvSpPr>
            <a:spLocks noChangeArrowheads="1"/>
          </p:cNvSpPr>
          <p:nvPr/>
        </p:nvSpPr>
        <p:spPr bwMode="auto">
          <a:xfrm>
            <a:off x="4308475" y="4284663"/>
            <a:ext cx="150813" cy="1508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22"/>
          <p:cNvSpPr>
            <a:spLocks noChangeShapeType="1"/>
          </p:cNvSpPr>
          <p:nvPr/>
        </p:nvSpPr>
        <p:spPr bwMode="auto">
          <a:xfrm>
            <a:off x="468313" y="2014538"/>
            <a:ext cx="806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23"/>
          <p:cNvSpPr>
            <a:spLocks noChangeShapeType="1"/>
          </p:cNvSpPr>
          <p:nvPr/>
        </p:nvSpPr>
        <p:spPr bwMode="auto">
          <a:xfrm>
            <a:off x="8205788" y="162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AutoShape 24"/>
          <p:cNvSpPr>
            <a:spLocks noChangeArrowheads="1"/>
          </p:cNvSpPr>
          <p:nvPr/>
        </p:nvSpPr>
        <p:spPr bwMode="auto">
          <a:xfrm>
            <a:off x="4787900" y="2014538"/>
            <a:ext cx="288925" cy="2889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Text Box 25"/>
          <p:cNvSpPr txBox="1">
            <a:spLocks noChangeArrowheads="1"/>
          </p:cNvSpPr>
          <p:nvPr/>
        </p:nvSpPr>
        <p:spPr bwMode="auto">
          <a:xfrm>
            <a:off x="250825" y="1308100"/>
            <a:ext cx="10080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Velocity</a:t>
            </a:r>
          </a:p>
        </p:txBody>
      </p:sp>
      <p:sp>
        <p:nvSpPr>
          <p:cNvPr id="25616" name="Text Box 26"/>
          <p:cNvSpPr txBox="1">
            <a:spLocks noChangeArrowheads="1"/>
          </p:cNvSpPr>
          <p:nvPr/>
        </p:nvSpPr>
        <p:spPr bwMode="auto">
          <a:xfrm>
            <a:off x="31750" y="2363788"/>
            <a:ext cx="1444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Acceleration</a:t>
            </a:r>
          </a:p>
        </p:txBody>
      </p:sp>
      <p:sp>
        <p:nvSpPr>
          <p:cNvPr id="25617" name="Line 27"/>
          <p:cNvSpPr>
            <a:spLocks noChangeShapeType="1"/>
          </p:cNvSpPr>
          <p:nvPr/>
        </p:nvSpPr>
        <p:spPr bwMode="auto">
          <a:xfrm>
            <a:off x="771525" y="162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28"/>
          <p:cNvSpPr>
            <a:spLocks noChangeShapeType="1"/>
          </p:cNvSpPr>
          <p:nvPr/>
        </p:nvSpPr>
        <p:spPr bwMode="auto">
          <a:xfrm>
            <a:off x="2003425" y="16129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29"/>
          <p:cNvSpPr>
            <a:spLocks noChangeShapeType="1"/>
          </p:cNvSpPr>
          <p:nvPr/>
        </p:nvSpPr>
        <p:spPr bwMode="auto">
          <a:xfrm>
            <a:off x="4556125" y="16129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30"/>
          <p:cNvSpPr>
            <a:spLocks noChangeShapeType="1"/>
          </p:cNvSpPr>
          <p:nvPr/>
        </p:nvSpPr>
        <p:spPr bwMode="auto">
          <a:xfrm>
            <a:off x="5838825" y="160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Line 31"/>
          <p:cNvSpPr>
            <a:spLocks noChangeShapeType="1"/>
          </p:cNvSpPr>
          <p:nvPr/>
        </p:nvSpPr>
        <p:spPr bwMode="auto">
          <a:xfrm>
            <a:off x="7045325" y="15875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Line 32"/>
          <p:cNvSpPr>
            <a:spLocks noChangeShapeType="1"/>
          </p:cNvSpPr>
          <p:nvPr/>
        </p:nvSpPr>
        <p:spPr bwMode="auto">
          <a:xfrm>
            <a:off x="3222625" y="160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50888" y="3079750"/>
            <a:ext cx="8080375" cy="23066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Inertia: </a:t>
            </a:r>
            <a:r>
              <a:rPr lang="en-US" b="1" u="sng" smtClean="0">
                <a:solidFill>
                  <a:srgbClr val="FF0000"/>
                </a:solidFill>
              </a:rPr>
              <a:t>Resistance</a:t>
            </a:r>
            <a:r>
              <a:rPr lang="en-US" smtClean="0"/>
              <a:t> to the push / pull (force)</a:t>
            </a:r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mtClean="0"/>
              <a:t>Newton’s 1</a:t>
            </a:r>
            <a:r>
              <a:rPr lang="en-US" baseline="30000" smtClean="0"/>
              <a:t>st</a:t>
            </a:r>
            <a:r>
              <a:rPr lang="en-US" smtClean="0"/>
              <a:t> Law of Motion: </a:t>
            </a:r>
          </a:p>
          <a:p>
            <a:pPr lvl="3" eaLnBrk="1" hangingPunct="1"/>
            <a:r>
              <a:rPr lang="en-US" smtClean="0"/>
              <a:t>once in motion an object stays in </a:t>
            </a:r>
            <a:r>
              <a:rPr lang="en-US" b="1" u="sng" smtClean="0">
                <a:solidFill>
                  <a:srgbClr val="FF0000"/>
                </a:solidFill>
              </a:rPr>
              <a:t>motion</a:t>
            </a:r>
            <a:r>
              <a:rPr lang="en-US" smtClean="0"/>
              <a:t> - unless acted upon by another unbalanced </a:t>
            </a:r>
            <a:r>
              <a:rPr lang="en-US" b="1" u="sng" smtClean="0">
                <a:solidFill>
                  <a:srgbClr val="FF0000"/>
                </a:solidFill>
              </a:rPr>
              <a:t>force</a:t>
            </a:r>
            <a:r>
              <a:rPr lang="en-US" smtClean="0"/>
              <a:t>.</a:t>
            </a:r>
          </a:p>
          <a:p>
            <a:pPr lvl="3" eaLnBrk="1" hangingPunct="1"/>
            <a:endParaRPr lang="en-US" smtClean="0"/>
          </a:p>
          <a:p>
            <a:pPr lvl="3" eaLnBrk="1" hangingPunct="1"/>
            <a:r>
              <a:rPr lang="en-US" smtClean="0"/>
              <a:t>An object at rest stays at </a:t>
            </a:r>
            <a:r>
              <a:rPr lang="en-US" b="1" u="sng" smtClean="0">
                <a:solidFill>
                  <a:srgbClr val="FF0000"/>
                </a:solidFill>
              </a:rPr>
              <a:t>rest</a:t>
            </a:r>
            <a:r>
              <a:rPr lang="en-US" smtClean="0"/>
              <a:t> – unless acted upon by another unbalanced </a:t>
            </a:r>
            <a:r>
              <a:rPr lang="en-US" b="1" u="sng" smtClean="0">
                <a:solidFill>
                  <a:srgbClr val="FF0000"/>
                </a:solidFill>
              </a:rPr>
              <a:t>force</a:t>
            </a:r>
            <a:r>
              <a:rPr lang="en-US" smtClean="0"/>
              <a:t>.</a:t>
            </a:r>
          </a:p>
          <a:p>
            <a:pPr lvl="3" eaLnBrk="1" hangingPunct="1"/>
            <a:endParaRPr lang="en-US" smtClean="0"/>
          </a:p>
          <a:p>
            <a:pPr lvl="3" eaLnBrk="1" hangingPunct="1"/>
            <a:r>
              <a:rPr lang="en-US" smtClean="0">
                <a:hlinkClick r:id="rId2"/>
              </a:rPr>
              <a:t>(7 Inertia Demos)</a:t>
            </a:r>
            <a:endParaRPr lang="en-US" smtClean="0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2296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Cj028029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456113"/>
            <a:ext cx="289560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Rockwell Extra Bold" pitchFamily="18" charset="0"/>
              </a:rPr>
              <a:t>Second Law of Motion: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3390900"/>
            <a:ext cx="8067675" cy="2984500"/>
          </a:xfrm>
        </p:spPr>
        <p:txBody>
          <a:bodyPr/>
          <a:lstStyle/>
          <a:p>
            <a:pPr eaLnBrk="1" hangingPunct="1"/>
            <a:r>
              <a:rPr lang="en-US" sz="2800" smtClean="0"/>
              <a:t>To move a mass, you need to apply a force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lvl="1" eaLnBrk="1" hangingPunct="1"/>
            <a:r>
              <a:rPr lang="en-US" sz="2400" smtClean="0"/>
              <a:t>More </a:t>
            </a:r>
            <a:r>
              <a:rPr lang="en-US" sz="2400" b="1" u="sng" smtClean="0">
                <a:solidFill>
                  <a:srgbClr val="FF0000"/>
                </a:solidFill>
              </a:rPr>
              <a:t>Force</a:t>
            </a:r>
            <a:r>
              <a:rPr lang="en-US" sz="2400" smtClean="0"/>
              <a:t> = more Acceleration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lvl="1" eaLnBrk="1" hangingPunct="1"/>
            <a:r>
              <a:rPr lang="en-US" sz="2400" smtClean="0"/>
              <a:t>More Mass = less </a:t>
            </a:r>
            <a:r>
              <a:rPr lang="en-US" sz="2400" b="1" u="sng" smtClean="0">
                <a:solidFill>
                  <a:srgbClr val="FF0000"/>
                </a:solidFill>
              </a:rPr>
              <a:t>Acceleration</a:t>
            </a:r>
          </a:p>
        </p:txBody>
      </p:sp>
      <p:sp>
        <p:nvSpPr>
          <p:cNvPr id="27653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82600"/>
          </a:xfrm>
        </p:spPr>
        <p:txBody>
          <a:bodyPr/>
          <a:lstStyle/>
          <a:p>
            <a:r>
              <a:rPr lang="en-US" b="1" u="sng" smtClean="0">
                <a:solidFill>
                  <a:srgbClr val="FF0000"/>
                </a:solidFill>
              </a:rPr>
              <a:t>Acceleration</a:t>
            </a:r>
            <a:r>
              <a:rPr lang="en-US" smtClean="0"/>
              <a:t> depends on the object’s mass and the </a:t>
            </a:r>
            <a:r>
              <a:rPr lang="en-US" b="1" u="sng" smtClean="0">
                <a:solidFill>
                  <a:srgbClr val="FF0000"/>
                </a:solidFill>
              </a:rPr>
              <a:t>net force </a:t>
            </a:r>
            <a:r>
              <a:rPr lang="en-US" smtClean="0"/>
              <a:t>acting on the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Pj02892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Rockwell Extra Bold" pitchFamily="18" charset="0"/>
              </a:rPr>
              <a:t>Third Law of Motion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4981575" cy="4191000"/>
          </a:xfrm>
          <a:solidFill>
            <a:srgbClr val="FF0000">
              <a:alpha val="36862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chemeClr val="bg1"/>
                </a:solidFill>
              </a:rPr>
              <a:t>“For every </a:t>
            </a:r>
            <a:r>
              <a:rPr lang="en-US" sz="2800" b="1" u="sng" smtClean="0">
                <a:solidFill>
                  <a:srgbClr val="FF0000"/>
                </a:solidFill>
              </a:rPr>
              <a:t>action</a:t>
            </a:r>
            <a:r>
              <a:rPr lang="en-US" sz="2800" b="1" smtClean="0">
                <a:solidFill>
                  <a:schemeClr val="bg1"/>
                </a:solidFill>
              </a:rPr>
              <a:t> there is an equal and opposite </a:t>
            </a:r>
            <a:r>
              <a:rPr lang="en-US" sz="2800" b="1" u="sng" smtClean="0">
                <a:solidFill>
                  <a:srgbClr val="FF0000"/>
                </a:solidFill>
              </a:rPr>
              <a:t>reaction</a:t>
            </a:r>
            <a:r>
              <a:rPr lang="en-US" sz="2800" b="1" smtClean="0">
                <a:solidFill>
                  <a:schemeClr val="bg1"/>
                </a:solidFill>
              </a:rPr>
              <a:t>.”</a:t>
            </a:r>
            <a:r>
              <a:rPr lang="en-US" sz="28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chemeClr val="bg1"/>
                </a:solidFill>
              </a:rPr>
              <a:t>Rockets take off because of a force downwards from the bottom makes them accelerate in the opposite direction!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chemeClr val="bg1"/>
                </a:solidFill>
              </a:rPr>
              <a:t> Ex: Skateboard Demo/ Wall</a:t>
            </a:r>
          </a:p>
        </p:txBody>
      </p:sp>
      <p:pic>
        <p:nvPicPr>
          <p:cNvPr id="56325" name="Picture 5" descr="MCj037107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28487">
            <a:off x="6235700" y="3898900"/>
            <a:ext cx="1855788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MCj043481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8153400" y="54864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7756525" y="4908550"/>
            <a:ext cx="1362075" cy="6413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Tahoma" pitchFamily="34" charset="0"/>
              </a:rPr>
              <a:t>Downwards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Tahoma" pitchFamily="34" charset="0"/>
              </a:rPr>
              <a:t>force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908925" y="3994150"/>
            <a:ext cx="1062038" cy="6413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Tahoma" pitchFamily="34" charset="0"/>
              </a:rPr>
              <a:t>Upwards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Tahoma" pitchFamily="34" charset="0"/>
              </a:rPr>
              <a:t>motion</a:t>
            </a:r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 rot="10800000">
            <a:off x="8153400" y="30480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25069E-7 L -3.33333E-6 -0.90102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3987E-6 L -0.00834 -0.9768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  <p:bldP spid="56328" grpId="0" animBg="1"/>
      <p:bldP spid="56329" grpId="0" animBg="1"/>
      <p:bldP spid="563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470025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Rockwell Extra Bold" pitchFamily="18" charset="0"/>
              </a:rPr>
              <a:t>Newton’s Law of Motion says: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97400"/>
            <a:ext cx="9144000" cy="140811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4000" smtClean="0"/>
              <a:t>“In order to move an object with mass, 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4000" smtClean="0"/>
              <a:t>you need to apply a force”</a:t>
            </a:r>
            <a:endParaRPr lang="en-US" sz="2800" smtClean="0"/>
          </a:p>
        </p:txBody>
      </p:sp>
      <p:pic>
        <p:nvPicPr>
          <p:cNvPr id="4100" name="Picture 4" descr="MCj041330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00" y="1397000"/>
            <a:ext cx="467201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0" y="6248400"/>
            <a:ext cx="9144000" cy="396875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The greater the mass = The greater inertia =&gt; more force is needed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532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6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What is force?</a:t>
            </a:r>
          </a:p>
          <a:p>
            <a:pPr lvl="1" eaLnBrk="1" hangingPunct="1"/>
            <a:r>
              <a:rPr lang="en-US" b="1" i="1" u="sng" smtClean="0">
                <a:solidFill>
                  <a:srgbClr val="FF0000"/>
                </a:solidFill>
              </a:rPr>
              <a:t>Push or Pull</a:t>
            </a:r>
          </a:p>
          <a:p>
            <a:pPr lvl="2" eaLnBrk="1" hangingPunct="1"/>
            <a:r>
              <a:rPr lang="en-US" smtClean="0"/>
              <a:t>It’s what causes “things” to </a:t>
            </a:r>
            <a:r>
              <a:rPr lang="en-US" b="1" u="sng" smtClean="0">
                <a:solidFill>
                  <a:srgbClr val="FF0000"/>
                </a:solidFill>
              </a:rPr>
              <a:t>accelerate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157538" y="3527425"/>
            <a:ext cx="1514475" cy="2581275"/>
          </a:xfrm>
          <a:prstGeom prst="rect">
            <a:avLst/>
          </a:prstGeom>
          <a:solidFill>
            <a:srgbClr val="969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1000 kg</a:t>
            </a: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" y="3406775"/>
            <a:ext cx="26416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0" y="6143625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302 0 " pathEditMode="relative" ptsTypes="AA">
                                      <p:cBhvr>
                                        <p:cTn id="6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302 0 " pathEditMode="relative" ptsTypes="AA">
                                      <p:cBhvr>
                                        <p:cTn id="8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  <a:t>Balanced v. Unbalanced Forces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46400"/>
          </a:xfrm>
          <a:solidFill>
            <a:srgbClr val="CC00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If all </a:t>
            </a:r>
            <a:r>
              <a:rPr lang="en-US" b="1" u="sng" smtClean="0"/>
              <a:t>forces</a:t>
            </a:r>
            <a:r>
              <a:rPr lang="en-US" smtClean="0">
                <a:solidFill>
                  <a:schemeClr val="bg1"/>
                </a:solidFill>
              </a:rPr>
              <a:t> are balanced there is no </a:t>
            </a:r>
            <a:r>
              <a:rPr lang="en-US" b="1" u="sng" smtClean="0"/>
              <a:t>acceleration</a:t>
            </a:r>
            <a:r>
              <a:rPr lang="en-US" smtClean="0">
                <a:solidFill>
                  <a:schemeClr val="bg1"/>
                </a:solidFill>
              </a:rPr>
              <a:t> in any direction.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(Either Zero Motion or Constant Velocity)</a:t>
            </a: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If one force is </a:t>
            </a:r>
            <a:r>
              <a:rPr lang="en-US" b="1" u="sng" smtClean="0"/>
              <a:t>greater</a:t>
            </a:r>
            <a:r>
              <a:rPr lang="en-US" smtClean="0">
                <a:solidFill>
                  <a:schemeClr val="bg1"/>
                </a:solidFill>
              </a:rPr>
              <a:t> than the opposing force we get </a:t>
            </a:r>
            <a:r>
              <a:rPr lang="en-US" b="1" u="sng" smtClean="0"/>
              <a:t>acceleration</a:t>
            </a:r>
            <a:r>
              <a:rPr lang="en-US" smtClean="0">
                <a:solidFill>
                  <a:schemeClr val="bg1"/>
                </a:solidFill>
              </a:rPr>
              <a:t> in a direction.</a:t>
            </a:r>
          </a:p>
        </p:txBody>
      </p:sp>
      <p:pic>
        <p:nvPicPr>
          <p:cNvPr id="3076" name="Picture 4" descr="MCj036597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838" y="4648200"/>
            <a:ext cx="5160962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  <a:t>Balanced Forces </a:t>
            </a:r>
            <a:b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</a:br>
            <a:r>
              <a:rPr lang="en-US" sz="2800" smtClean="0">
                <a:solidFill>
                  <a:schemeClr val="bg1"/>
                </a:solidFill>
                <a:latin typeface="Rockwell Extra Bold" pitchFamily="18" charset="0"/>
              </a:rPr>
              <a:t>(Balanced Forces = No Acceleration)</a:t>
            </a:r>
            <a: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  <a:t> </a:t>
            </a: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981075" y="2620963"/>
            <a:ext cx="1778000" cy="846137"/>
          </a:xfrm>
          <a:prstGeom prst="rightArrow">
            <a:avLst>
              <a:gd name="adj1" fmla="val 50000"/>
              <a:gd name="adj2" fmla="val 525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5 N</a:t>
            </a: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 flipH="1">
            <a:off x="6110288" y="2546350"/>
            <a:ext cx="1727200" cy="846138"/>
          </a:xfrm>
          <a:prstGeom prst="rightArrow">
            <a:avLst>
              <a:gd name="adj1" fmla="val 50000"/>
              <a:gd name="adj2" fmla="val 5103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5 N</a:t>
            </a:r>
          </a:p>
        </p:txBody>
      </p:sp>
      <p:pic>
        <p:nvPicPr>
          <p:cNvPr id="77830" name="MSBD25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BD19014_0000[1]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6738938" y="4397375"/>
            <a:ext cx="2128837" cy="412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Equal Pushing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2755900" y="1916113"/>
            <a:ext cx="3368675" cy="21304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</a:t>
            </a: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538163" y="4173538"/>
            <a:ext cx="4897437" cy="925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Notice that all the forces are equally pointed in the opposite direction.  Hence they balance each other – or cancel each other.</a:t>
            </a:r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533400" y="5581650"/>
            <a:ext cx="8229600" cy="1066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solidFill>
                  <a:schemeClr val="bg1"/>
                </a:solidFill>
              </a:rPr>
              <a:t>Forces may cancel each other and produce </a:t>
            </a:r>
            <a:r>
              <a:rPr lang="en-US" sz="3200" b="1" u="sng">
                <a:solidFill>
                  <a:srgbClr val="FF0000"/>
                </a:solidFill>
              </a:rPr>
              <a:t>No Acceleration</a:t>
            </a:r>
            <a:r>
              <a:rPr lang="en-US" sz="3200" b="1">
                <a:solidFill>
                  <a:schemeClr val="bg1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balanced fo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0" y="1524000"/>
            <a:ext cx="3314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52400" y="1524000"/>
            <a:ext cx="5638800" cy="2590800"/>
            <a:chOff x="1104" y="1344"/>
            <a:chExt cx="3552" cy="1728"/>
          </a:xfrm>
        </p:grpSpPr>
        <p:sp>
          <p:nvSpPr>
            <p:cNvPr id="8204" name="Rectangle 4"/>
            <p:cNvSpPr>
              <a:spLocks noChangeArrowheads="1"/>
            </p:cNvSpPr>
            <p:nvPr/>
          </p:nvSpPr>
          <p:spPr bwMode="auto">
            <a:xfrm>
              <a:off x="1104" y="1344"/>
              <a:ext cx="3552" cy="1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5" name="Picture 5" descr="Forces_Combining3_sx6422b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" y="1550"/>
              <a:ext cx="3389" cy="1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52400" y="4800600"/>
            <a:ext cx="5740400" cy="1616075"/>
          </a:xfrm>
          <a:prstGeom prst="rect">
            <a:avLst/>
          </a:prstGeom>
          <a:solidFill>
            <a:srgbClr val="FFFF00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Biondi" pitchFamily="2" charset="0"/>
              </a:rPr>
              <a:t>Gravity pulls down on you…</a:t>
            </a:r>
          </a:p>
          <a:p>
            <a:pPr algn="ctr"/>
            <a:endParaRPr lang="en-US" sz="2000" b="1">
              <a:solidFill>
                <a:srgbClr val="000000"/>
              </a:solidFill>
              <a:latin typeface="Biondi" pitchFamily="2" charset="0"/>
            </a:endParaRPr>
          </a:p>
          <a:p>
            <a:pPr algn="ctr"/>
            <a:r>
              <a:rPr lang="en-US" sz="2000" b="1">
                <a:solidFill>
                  <a:srgbClr val="000000"/>
                </a:solidFill>
                <a:latin typeface="Biondi" pitchFamily="2" charset="0"/>
              </a:rPr>
              <a:t>The ground pushes back up…</a:t>
            </a:r>
          </a:p>
          <a:p>
            <a:pPr algn="ctr"/>
            <a:endParaRPr lang="en-US" sz="2000" b="1">
              <a:solidFill>
                <a:srgbClr val="000000"/>
              </a:solidFill>
              <a:latin typeface="Biondi" pitchFamily="2" charset="0"/>
            </a:endParaRPr>
          </a:p>
          <a:p>
            <a:pPr algn="ctr"/>
            <a:r>
              <a:rPr lang="en-US" sz="2000" b="1">
                <a:solidFill>
                  <a:srgbClr val="000000"/>
                </a:solidFill>
                <a:latin typeface="Biondi" pitchFamily="2" charset="0"/>
              </a:rPr>
              <a:t>THIS KEEPS YOU WHERE YOU ARE!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5775325" y="5822950"/>
            <a:ext cx="3259138" cy="915988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CC00"/>
                </a:solidFill>
                <a:latin typeface="Tahoma" pitchFamily="34" charset="0"/>
              </a:rPr>
              <a:t>If these football players push </a:t>
            </a:r>
          </a:p>
          <a:p>
            <a:pPr algn="ctr" eaLnBrk="0" hangingPunct="0"/>
            <a:r>
              <a:rPr lang="en-US">
                <a:solidFill>
                  <a:srgbClr val="FFCC00"/>
                </a:solidFill>
                <a:latin typeface="Tahoma" pitchFamily="34" charset="0"/>
              </a:rPr>
              <a:t>on each other equally as hard,</a:t>
            </a:r>
          </a:p>
          <a:p>
            <a:pPr algn="ctr" eaLnBrk="0" hangingPunct="0"/>
            <a:r>
              <a:rPr lang="en-US">
                <a:solidFill>
                  <a:srgbClr val="FFCC00"/>
                </a:solidFill>
                <a:latin typeface="Tahoma" pitchFamily="34" charset="0"/>
              </a:rPr>
              <a:t>will either one move?</a:t>
            </a:r>
          </a:p>
        </p:txBody>
      </p:sp>
      <p:pic>
        <p:nvPicPr>
          <p:cNvPr id="76808" name="Picture 8" descr="earth_tou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2971800"/>
            <a:ext cx="3171825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9" descr="stick_figu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057400"/>
            <a:ext cx="10747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6934200" y="3124200"/>
            <a:ext cx="485775" cy="1219200"/>
          </a:xfrm>
          <a:prstGeom prst="upDownArrow">
            <a:avLst>
              <a:gd name="adj1" fmla="val 50000"/>
              <a:gd name="adj2" fmla="val 50196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6096000" y="4419600"/>
            <a:ext cx="2328863" cy="36671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Gravity pulls down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6172200" y="3581400"/>
            <a:ext cx="2025650" cy="3667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ahoma" pitchFamily="34" charset="0"/>
              </a:rPr>
              <a:t>Ground pushes up</a:t>
            </a:r>
          </a:p>
        </p:txBody>
      </p:sp>
      <p:sp>
        <p:nvSpPr>
          <p:cNvPr id="8203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  <a:t>Balanced Forces </a:t>
            </a:r>
            <a:b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</a:br>
            <a:r>
              <a:rPr lang="en-US" sz="2800" smtClean="0">
                <a:solidFill>
                  <a:schemeClr val="bg1"/>
                </a:solidFill>
                <a:latin typeface="Rockwell Extra Bold" pitchFamily="18" charset="0"/>
              </a:rPr>
              <a:t>(Balanced Forces = </a:t>
            </a:r>
            <a:r>
              <a:rPr lang="en-US" sz="2800" b="1" u="sng" smtClean="0">
                <a:solidFill>
                  <a:srgbClr val="FF0000"/>
                </a:solidFill>
                <a:latin typeface="Rockwell Extra Bold" pitchFamily="18" charset="0"/>
              </a:rPr>
              <a:t>No Acceleration)</a:t>
            </a:r>
            <a:r>
              <a:rPr lang="en-US" b="1" u="sng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nimBg="1"/>
      <p:bldP spid="76807" grpId="0" animBg="1"/>
      <p:bldP spid="76807" grpId="1" animBg="1"/>
      <p:bldP spid="76810" grpId="0" animBg="1"/>
      <p:bldP spid="76811" grpId="0" animBg="1"/>
      <p:bldP spid="768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Keith%20Gleeson%20leads%20his%20teammates%20during%20a%20tug-o-war%20con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57313"/>
            <a:ext cx="5257800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 descr="image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914400"/>
            <a:ext cx="3963988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4800600" y="3352800"/>
            <a:ext cx="1778000" cy="846138"/>
          </a:xfrm>
          <a:prstGeom prst="rightArrow">
            <a:avLst>
              <a:gd name="adj1" fmla="val 50000"/>
              <a:gd name="adj2" fmla="val 525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5 N</a:t>
            </a: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3810000" y="3733800"/>
            <a:ext cx="9906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 flipH="1">
            <a:off x="2133600" y="3352800"/>
            <a:ext cx="1727200" cy="846138"/>
          </a:xfrm>
          <a:prstGeom prst="rightArrow">
            <a:avLst>
              <a:gd name="adj1" fmla="val 50000"/>
              <a:gd name="adj2" fmla="val 5103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5 N</a:t>
            </a:r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304800" y="1143000"/>
            <a:ext cx="1778000" cy="846138"/>
          </a:xfrm>
          <a:prstGeom prst="rightArrow">
            <a:avLst>
              <a:gd name="adj1" fmla="val 50000"/>
              <a:gd name="adj2" fmla="val 525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5 N</a:t>
            </a: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 flipH="1">
            <a:off x="7086600" y="1143000"/>
            <a:ext cx="1727200" cy="846138"/>
          </a:xfrm>
          <a:prstGeom prst="rightArrow">
            <a:avLst>
              <a:gd name="adj1" fmla="val 50000"/>
              <a:gd name="adj2" fmla="val 5103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5 N</a:t>
            </a:r>
          </a:p>
        </p:txBody>
      </p:sp>
      <p:pic>
        <p:nvPicPr>
          <p:cNvPr id="75787" name="MSBD28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BD19014_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6851650" y="2130425"/>
            <a:ext cx="2128838" cy="412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Equal Pushing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6829425" y="2797175"/>
            <a:ext cx="2128838" cy="412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Equal Pulling</a:t>
            </a:r>
          </a:p>
        </p:txBody>
      </p:sp>
      <p:sp>
        <p:nvSpPr>
          <p:cNvPr id="9228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533400" y="5581650"/>
            <a:ext cx="8229600" cy="1066800"/>
          </a:xfrm>
          <a:solidFill>
            <a:srgbClr val="0000FF"/>
          </a:solidFill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</a:rPr>
              <a:t>Forces may cancel each other and produce </a:t>
            </a:r>
            <a:r>
              <a:rPr lang="en-US" b="1" u="sng" smtClean="0">
                <a:solidFill>
                  <a:schemeClr val="bg1"/>
                </a:solidFill>
              </a:rPr>
              <a:t>No Acceleration</a:t>
            </a:r>
            <a:r>
              <a:rPr lang="en-US" b="1" smtClean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922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  <a:t>Balanced Forces </a:t>
            </a:r>
            <a:b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</a:br>
            <a:r>
              <a:rPr lang="en-US" sz="2800" smtClean="0">
                <a:solidFill>
                  <a:schemeClr val="bg1"/>
                </a:solidFill>
                <a:latin typeface="Rockwell Extra Bold" pitchFamily="18" charset="0"/>
              </a:rPr>
              <a:t>(Balanced Forces = No Acceleration)</a:t>
            </a:r>
            <a: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9778E-7 L 0.28611 -0.006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778E-7 L -0.26111 -0.0060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7" fill="hold"/>
                                        <p:tgtEl>
                                          <p:spTgt spid="75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817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7"/>
                </p:tgtEl>
              </p:cMediaNode>
            </p:audio>
          </p:childTnLst>
        </p:cTn>
      </p:par>
    </p:tnLst>
    <p:bldLst>
      <p:bldP spid="75782" grpId="0" animBg="1"/>
      <p:bldP spid="75784" grpId="0" animBg="1"/>
      <p:bldP spid="75785" grpId="0" animBg="1"/>
      <p:bldP spid="75785" grpId="1" animBg="1"/>
      <p:bldP spid="75785" grpId="2" animBg="1"/>
      <p:bldP spid="75786" grpId="0" animBg="1"/>
      <p:bldP spid="75786" grpId="1" animBg="1"/>
      <p:bldP spid="75786" grpId="2" animBg="1"/>
      <p:bldP spid="75788" grpId="0" animBg="1"/>
      <p:bldP spid="757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  <a:t>Unbalanced Forces</a:t>
            </a:r>
            <a:br>
              <a:rPr lang="en-US" sz="4000" smtClean="0">
                <a:solidFill>
                  <a:schemeClr val="bg1"/>
                </a:solidFill>
                <a:latin typeface="Rockwell Extra Bold" pitchFamily="18" charset="0"/>
              </a:rPr>
            </a:br>
            <a:r>
              <a:rPr lang="en-US" sz="4000" b="1" u="sng" smtClean="0">
                <a:solidFill>
                  <a:srgbClr val="FF0000"/>
                </a:solidFill>
                <a:latin typeface="Rockwell Extra Bold" pitchFamily="18" charset="0"/>
              </a:rPr>
              <a:t>Causes Acceleration</a:t>
            </a:r>
          </a:p>
        </p:txBody>
      </p:sp>
      <p:pic>
        <p:nvPicPr>
          <p:cNvPr id="10243" name="Picture 3" descr="Forces_UnBsameD_sx6423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049463"/>
            <a:ext cx="19716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Forces_UnBoppD_sx6424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049463"/>
            <a:ext cx="23479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Keith%20Gleeson%20leads%20his%20teammates%20during%20a%20tug-o-war%20cont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424363"/>
            <a:ext cx="3281363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275827017_52c09be0e6_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4424363"/>
            <a:ext cx="3027362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27088" y="153193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Adding Forces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859338" y="152400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Subtracting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5095</TotalTime>
  <Words>998</Words>
  <Application>Microsoft Office PowerPoint</Application>
  <PresentationFormat>On-screen Show (4:3)</PresentationFormat>
  <Paragraphs>203</Paragraphs>
  <Slides>27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Cooper Black</vt:lpstr>
      <vt:lpstr>Arial Black</vt:lpstr>
      <vt:lpstr>Rockwell Extra Bold</vt:lpstr>
      <vt:lpstr>Tahoma</vt:lpstr>
      <vt:lpstr>Biondi</vt:lpstr>
      <vt:lpstr>Default Design</vt:lpstr>
      <vt:lpstr>Balanced &amp; Unbalanced Forces</vt:lpstr>
      <vt:lpstr>Forces Instant Replay</vt:lpstr>
      <vt:lpstr>Newton’s Law of Motion says:</vt:lpstr>
      <vt:lpstr>Force</vt:lpstr>
      <vt:lpstr>Balanced v. Unbalanced Forces</vt:lpstr>
      <vt:lpstr>Balanced Forces  (Balanced Forces = No Acceleration) </vt:lpstr>
      <vt:lpstr>Balanced Forces  (Balanced Forces = No Acceleration) </vt:lpstr>
      <vt:lpstr>Balanced Forces  (Balanced Forces = No Acceleration) </vt:lpstr>
      <vt:lpstr>Unbalanced Forces Causes Acceleration</vt:lpstr>
      <vt:lpstr>Adding Forces</vt:lpstr>
      <vt:lpstr>Unbalanced Forces Causes Acceleration</vt:lpstr>
      <vt:lpstr>Subtracting Forces</vt:lpstr>
      <vt:lpstr>Unbalanced Forces Causes Acceleration</vt:lpstr>
      <vt:lpstr>Balanced Forces</vt:lpstr>
      <vt:lpstr>Un-Balanced Forces</vt:lpstr>
      <vt:lpstr>Balance between  Gravity and Friction</vt:lpstr>
      <vt:lpstr>How it works</vt:lpstr>
      <vt:lpstr>Balanced Forces  (Balanced Forces = No Acceleration) </vt:lpstr>
      <vt:lpstr>Constant Velocity</vt:lpstr>
      <vt:lpstr>Acceleration</vt:lpstr>
      <vt:lpstr>Balanced v. Unbalanced</vt:lpstr>
      <vt:lpstr>Balloon Lab</vt:lpstr>
      <vt:lpstr>Balloon Lab</vt:lpstr>
      <vt:lpstr>Balloon Lab</vt:lpstr>
      <vt:lpstr>Slide 25</vt:lpstr>
      <vt:lpstr>Second Law of Motion:</vt:lpstr>
      <vt:lpstr>Third Law of Motion</vt:lpstr>
    </vt:vector>
  </TitlesOfParts>
  <Company>Alpine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lLehi High School</dc:creator>
  <cp:lastModifiedBy>labedrabbo</cp:lastModifiedBy>
  <cp:revision>180</cp:revision>
  <dcterms:created xsi:type="dcterms:W3CDTF">2009-09-25T15:29:18Z</dcterms:created>
  <dcterms:modified xsi:type="dcterms:W3CDTF">2014-10-15T15:14:12Z</dcterms:modified>
</cp:coreProperties>
</file>